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4"/>
  </p:notesMasterIdLst>
  <p:sldIdLst>
    <p:sldId id="256" r:id="rId2"/>
    <p:sldId id="257" r:id="rId3"/>
    <p:sldId id="261" r:id="rId4"/>
    <p:sldId id="258" r:id="rId5"/>
    <p:sldId id="259" r:id="rId6"/>
    <p:sldId id="260" r:id="rId7"/>
    <p:sldId id="262" r:id="rId8"/>
    <p:sldId id="264" r:id="rId9"/>
    <p:sldId id="263" r:id="rId10"/>
    <p:sldId id="267" r:id="rId11"/>
    <p:sldId id="265" r:id="rId12"/>
    <p:sldId id="26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32" autoAdjust="0"/>
    <p:restoredTop sz="94660"/>
  </p:normalViewPr>
  <p:slideViewPr>
    <p:cSldViewPr snapToGrid="0">
      <p:cViewPr varScale="1">
        <p:scale>
          <a:sx n="73" d="100"/>
          <a:sy n="73" d="100"/>
        </p:scale>
        <p:origin x="-528"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E27139-DC3C-4DA5-9A30-67DB38DA4344}" type="datetimeFigureOut">
              <a:rPr lang="pl-PL" smtClean="0"/>
              <a:pPr/>
              <a:t>2016-04-28</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80986C-BA08-46A0-9699-CA2FA9E06D66}" type="slidenum">
              <a:rPr lang="pl-PL" smtClean="0"/>
              <a:pPr/>
              <a:t>‹#›</a:t>
            </a:fld>
            <a:endParaRPr lang="pl-PL"/>
          </a:p>
        </p:txBody>
      </p:sp>
    </p:spTree>
    <p:extLst>
      <p:ext uri="{BB962C8B-B14F-4D97-AF65-F5344CB8AC3E}">
        <p14:creationId xmlns:p14="http://schemas.microsoft.com/office/powerpoint/2010/main" xmlns="" val="2015494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pl-PL"/>
              <a:t>Kliknij, aby edytować styl</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96BB4321-7BE0-424C-8F2D-657712DADCCC}" type="datetimeFigureOut">
              <a:rPr lang="pl-PL" smtClean="0"/>
              <a:pPr/>
              <a:t>2016-04-28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AF18E820-19FA-4E8D-B70D-FCEABFE55295}" type="slidenum">
              <a:rPr lang="pl-PL" smtClean="0"/>
              <a:pPr/>
              <a:t>‹#›</a:t>
            </a:fld>
            <a:endParaRPr lang="pl-PL"/>
          </a:p>
        </p:txBody>
      </p:sp>
    </p:spTree>
    <p:extLst>
      <p:ext uri="{BB962C8B-B14F-4D97-AF65-F5344CB8AC3E}">
        <p14:creationId xmlns:p14="http://schemas.microsoft.com/office/powerpoint/2010/main" xmlns="" val="2614041970"/>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pl-PL"/>
              <a:t>Kliknij, aby edytować styl</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96BB4321-7BE0-424C-8F2D-657712DADCCC}" type="datetimeFigureOut">
              <a:rPr lang="pl-PL" smtClean="0"/>
              <a:pPr/>
              <a:t>2016-04-28</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AF18E820-19FA-4E8D-B70D-FCEABFE55295}" type="slidenum">
              <a:rPr lang="pl-PL" smtClean="0"/>
              <a:pPr/>
              <a:t>‹#›</a:t>
            </a:fld>
            <a:endParaRPr lang="pl-PL"/>
          </a:p>
        </p:txBody>
      </p:sp>
    </p:spTree>
    <p:extLst>
      <p:ext uri="{BB962C8B-B14F-4D97-AF65-F5344CB8AC3E}">
        <p14:creationId xmlns:p14="http://schemas.microsoft.com/office/powerpoint/2010/main" xmlns="" val="675946142"/>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pl-PL"/>
              <a:t>Kliknij, aby edytować styl</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96BB4321-7BE0-424C-8F2D-657712DADCCC}" type="datetimeFigureOut">
              <a:rPr lang="pl-PL" smtClean="0"/>
              <a:pPr/>
              <a:t>2016-04-28</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AF18E820-19FA-4E8D-B70D-FCEABFE55295}" type="slidenum">
              <a:rPr lang="pl-PL" smtClean="0"/>
              <a:pPr/>
              <a:t>‹#›</a:t>
            </a:fld>
            <a:endParaRPr lang="pl-PL"/>
          </a:p>
        </p:txBody>
      </p:sp>
    </p:spTree>
    <p:extLst>
      <p:ext uri="{BB962C8B-B14F-4D97-AF65-F5344CB8AC3E}">
        <p14:creationId xmlns:p14="http://schemas.microsoft.com/office/powerpoint/2010/main" xmlns="" val="1845147752"/>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pl-PL"/>
              <a:t>Kliknij, aby edytować styl</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96BB4321-7BE0-424C-8F2D-657712DADCCC}" type="datetimeFigureOut">
              <a:rPr lang="pl-PL" smtClean="0"/>
              <a:pPr/>
              <a:t>2016-04-28</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AF18E820-19FA-4E8D-B70D-FCEABFE55295}" type="slidenum">
              <a:rPr lang="pl-PL" smtClean="0"/>
              <a:pPr/>
              <a:t>‹#›</a:t>
            </a:fld>
            <a:endParaRPr lang="pl-PL"/>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xmlns="" val="1036668947"/>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pl-PL"/>
              <a:t>Kliknij, aby edytować styl</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96BB4321-7BE0-424C-8F2D-657712DADCCC}" type="datetimeFigureOut">
              <a:rPr lang="pl-PL" smtClean="0"/>
              <a:pPr/>
              <a:t>2016-04-28</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AF18E820-19FA-4E8D-B70D-FCEABFE55295}" type="slidenum">
              <a:rPr lang="pl-PL" smtClean="0"/>
              <a:pPr/>
              <a:t>‹#›</a:t>
            </a:fld>
            <a:endParaRPr lang="pl-PL"/>
          </a:p>
        </p:txBody>
      </p:sp>
    </p:spTree>
    <p:extLst>
      <p:ext uri="{BB962C8B-B14F-4D97-AF65-F5344CB8AC3E}">
        <p14:creationId xmlns:p14="http://schemas.microsoft.com/office/powerpoint/2010/main" xmlns="" val="3611831200"/>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pl-PL"/>
              <a:t>Kliknij, aby edytować styl</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3" name="Date Placeholder 2"/>
          <p:cNvSpPr>
            <a:spLocks noGrp="1"/>
          </p:cNvSpPr>
          <p:nvPr>
            <p:ph type="dt" sz="half" idx="10"/>
          </p:nvPr>
        </p:nvSpPr>
        <p:spPr/>
        <p:txBody>
          <a:bodyPr/>
          <a:lstStyle/>
          <a:p>
            <a:fld id="{96BB4321-7BE0-424C-8F2D-657712DADCCC}" type="datetimeFigureOut">
              <a:rPr lang="pl-PL" smtClean="0"/>
              <a:pPr/>
              <a:t>2016-04-28</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AF18E820-19FA-4E8D-B70D-FCEABFE55295}" type="slidenum">
              <a:rPr lang="pl-PL" smtClean="0"/>
              <a:pPr/>
              <a:t>‹#›</a:t>
            </a:fld>
            <a:endParaRPr lang="pl-PL"/>
          </a:p>
        </p:txBody>
      </p:sp>
    </p:spTree>
    <p:extLst>
      <p:ext uri="{BB962C8B-B14F-4D97-AF65-F5344CB8AC3E}">
        <p14:creationId xmlns:p14="http://schemas.microsoft.com/office/powerpoint/2010/main" xmlns="" val="3311894766"/>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pl-PL"/>
              <a:t>Kliknij, aby edytować styl</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3" name="Date Placeholder 2"/>
          <p:cNvSpPr>
            <a:spLocks noGrp="1"/>
          </p:cNvSpPr>
          <p:nvPr>
            <p:ph type="dt" sz="half" idx="10"/>
          </p:nvPr>
        </p:nvSpPr>
        <p:spPr/>
        <p:txBody>
          <a:bodyPr/>
          <a:lstStyle/>
          <a:p>
            <a:fld id="{96BB4321-7BE0-424C-8F2D-657712DADCCC}" type="datetimeFigureOut">
              <a:rPr lang="pl-PL" smtClean="0"/>
              <a:pPr/>
              <a:t>2016-04-28</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AF18E820-19FA-4E8D-B70D-FCEABFE55295}" type="slidenum">
              <a:rPr lang="pl-PL" smtClean="0"/>
              <a:pPr/>
              <a:t>‹#›</a:t>
            </a:fld>
            <a:endParaRPr lang="pl-PL"/>
          </a:p>
        </p:txBody>
      </p:sp>
    </p:spTree>
    <p:extLst>
      <p:ext uri="{BB962C8B-B14F-4D97-AF65-F5344CB8AC3E}">
        <p14:creationId xmlns:p14="http://schemas.microsoft.com/office/powerpoint/2010/main" xmlns="" val="196596628"/>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96BB4321-7BE0-424C-8F2D-657712DADCCC}" type="datetimeFigureOut">
              <a:rPr lang="pl-PL" smtClean="0"/>
              <a:pPr/>
              <a:t>2016-04-28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AF18E820-19FA-4E8D-B70D-FCEABFE55295}" type="slidenum">
              <a:rPr lang="pl-PL" smtClean="0"/>
              <a:pPr/>
              <a:t>‹#›</a:t>
            </a:fld>
            <a:endParaRPr lang="pl-PL"/>
          </a:p>
        </p:txBody>
      </p:sp>
    </p:spTree>
    <p:extLst>
      <p:ext uri="{BB962C8B-B14F-4D97-AF65-F5344CB8AC3E}">
        <p14:creationId xmlns:p14="http://schemas.microsoft.com/office/powerpoint/2010/main" xmlns="" val="3448917561"/>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pl-PL"/>
              <a:t>Kliknij, aby edytować styl</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96BB4321-7BE0-424C-8F2D-657712DADCCC}" type="datetimeFigureOut">
              <a:rPr lang="pl-PL" smtClean="0"/>
              <a:pPr/>
              <a:t>2016-04-28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AF18E820-19FA-4E8D-B70D-FCEABFE55295}" type="slidenum">
              <a:rPr lang="pl-PL" smtClean="0"/>
              <a:pPr/>
              <a:t>‹#›</a:t>
            </a:fld>
            <a:endParaRPr lang="pl-PL"/>
          </a:p>
        </p:txBody>
      </p:sp>
    </p:spTree>
    <p:extLst>
      <p:ext uri="{BB962C8B-B14F-4D97-AF65-F5344CB8AC3E}">
        <p14:creationId xmlns:p14="http://schemas.microsoft.com/office/powerpoint/2010/main" xmlns="" val="2878624493"/>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96BB4321-7BE0-424C-8F2D-657712DADCCC}" type="datetimeFigureOut">
              <a:rPr lang="pl-PL" smtClean="0"/>
              <a:pPr/>
              <a:t>2016-04-28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AF18E820-19FA-4E8D-B70D-FCEABFE55295}" type="slidenum">
              <a:rPr lang="pl-PL" smtClean="0"/>
              <a:pPr/>
              <a:t>‹#›</a:t>
            </a:fld>
            <a:endParaRPr lang="pl-PL"/>
          </a:p>
        </p:txBody>
      </p:sp>
    </p:spTree>
    <p:extLst>
      <p:ext uri="{BB962C8B-B14F-4D97-AF65-F5344CB8AC3E}">
        <p14:creationId xmlns:p14="http://schemas.microsoft.com/office/powerpoint/2010/main" xmlns="" val="2848578758"/>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pl-PL"/>
              <a:t>Kliknij, aby edytować styl</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96BB4321-7BE0-424C-8F2D-657712DADCCC}" type="datetimeFigureOut">
              <a:rPr lang="pl-PL" smtClean="0"/>
              <a:pPr/>
              <a:t>2016-04-28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AF18E820-19FA-4E8D-B70D-FCEABFE55295}" type="slidenum">
              <a:rPr lang="pl-PL" smtClean="0"/>
              <a:pPr/>
              <a:t>‹#›</a:t>
            </a:fld>
            <a:endParaRPr lang="pl-PL"/>
          </a:p>
        </p:txBody>
      </p:sp>
    </p:spTree>
    <p:extLst>
      <p:ext uri="{BB962C8B-B14F-4D97-AF65-F5344CB8AC3E}">
        <p14:creationId xmlns:p14="http://schemas.microsoft.com/office/powerpoint/2010/main" xmlns="" val="335491939"/>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pl-PL"/>
              <a:t>Kliknij, aby edytować styl</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96BB4321-7BE0-424C-8F2D-657712DADCCC}" type="datetimeFigureOut">
              <a:rPr lang="pl-PL" smtClean="0"/>
              <a:pPr/>
              <a:t>2016-04-28</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AF18E820-19FA-4E8D-B70D-FCEABFE55295}" type="slidenum">
              <a:rPr lang="pl-PL" smtClean="0"/>
              <a:pPr/>
              <a:t>‹#›</a:t>
            </a:fld>
            <a:endParaRPr lang="pl-PL"/>
          </a:p>
        </p:txBody>
      </p:sp>
    </p:spTree>
    <p:extLst>
      <p:ext uri="{BB962C8B-B14F-4D97-AF65-F5344CB8AC3E}">
        <p14:creationId xmlns:p14="http://schemas.microsoft.com/office/powerpoint/2010/main" xmlns="" val="3122322719"/>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pl-PL"/>
              <a:t>Kliknij, aby edytować styl</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913795" y="2912232"/>
            <a:ext cx="5107208" cy="287896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Content Placeholder 5"/>
          <p:cNvSpPr>
            <a:spLocks noGrp="1"/>
          </p:cNvSpPr>
          <p:nvPr>
            <p:ph sz="quarter" idx="4"/>
          </p:nvPr>
        </p:nvSpPr>
        <p:spPr>
          <a:xfrm>
            <a:off x="6172200" y="2912232"/>
            <a:ext cx="5095357" cy="287896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96BB4321-7BE0-424C-8F2D-657712DADCCC}" type="datetimeFigureOut">
              <a:rPr lang="pl-PL" smtClean="0"/>
              <a:pPr/>
              <a:t>2016-04-28</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AF18E820-19FA-4E8D-B70D-FCEABFE55295}" type="slidenum">
              <a:rPr lang="pl-PL" smtClean="0"/>
              <a:pPr/>
              <a:t>‹#›</a:t>
            </a:fld>
            <a:endParaRPr lang="pl-PL"/>
          </a:p>
        </p:txBody>
      </p:sp>
    </p:spTree>
    <p:extLst>
      <p:ext uri="{BB962C8B-B14F-4D97-AF65-F5344CB8AC3E}">
        <p14:creationId xmlns:p14="http://schemas.microsoft.com/office/powerpoint/2010/main" xmlns="" val="115618423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96BB4321-7BE0-424C-8F2D-657712DADCCC}" type="datetimeFigureOut">
              <a:rPr lang="pl-PL" smtClean="0"/>
              <a:pPr/>
              <a:t>2016-04-28</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AF18E820-19FA-4E8D-B70D-FCEABFE55295}" type="slidenum">
              <a:rPr lang="pl-PL" smtClean="0"/>
              <a:pPr/>
              <a:t>‹#›</a:t>
            </a:fld>
            <a:endParaRPr lang="pl-PL"/>
          </a:p>
        </p:txBody>
      </p:sp>
    </p:spTree>
    <p:extLst>
      <p:ext uri="{BB962C8B-B14F-4D97-AF65-F5344CB8AC3E}">
        <p14:creationId xmlns:p14="http://schemas.microsoft.com/office/powerpoint/2010/main" xmlns="" val="1353417401"/>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BB4321-7BE0-424C-8F2D-657712DADCCC}" type="datetimeFigureOut">
              <a:rPr lang="pl-PL" smtClean="0"/>
              <a:pPr/>
              <a:t>2016-04-28</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AF18E820-19FA-4E8D-B70D-FCEABFE55295}" type="slidenum">
              <a:rPr lang="pl-PL" smtClean="0"/>
              <a:pPr/>
              <a:t>‹#›</a:t>
            </a:fld>
            <a:endParaRPr lang="pl-PL"/>
          </a:p>
        </p:txBody>
      </p:sp>
    </p:spTree>
    <p:extLst>
      <p:ext uri="{BB962C8B-B14F-4D97-AF65-F5344CB8AC3E}">
        <p14:creationId xmlns:p14="http://schemas.microsoft.com/office/powerpoint/2010/main" xmlns="" val="218963285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pl-PL"/>
              <a:t>Kliknij, aby edytować styl</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96BB4321-7BE0-424C-8F2D-657712DADCCC}" type="datetimeFigureOut">
              <a:rPr lang="pl-PL" smtClean="0"/>
              <a:pPr/>
              <a:t>2016-04-28</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AF18E820-19FA-4E8D-B70D-FCEABFE55295}" type="slidenum">
              <a:rPr lang="pl-PL" smtClean="0"/>
              <a:pPr/>
              <a:t>‹#›</a:t>
            </a:fld>
            <a:endParaRPr lang="pl-PL"/>
          </a:p>
        </p:txBody>
      </p:sp>
    </p:spTree>
    <p:extLst>
      <p:ext uri="{BB962C8B-B14F-4D97-AF65-F5344CB8AC3E}">
        <p14:creationId xmlns:p14="http://schemas.microsoft.com/office/powerpoint/2010/main" xmlns="" val="261183526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96BB4321-7BE0-424C-8F2D-657712DADCCC}" type="datetimeFigureOut">
              <a:rPr lang="pl-PL" smtClean="0"/>
              <a:pPr/>
              <a:t>2016-04-28</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AF18E820-19FA-4E8D-B70D-FCEABFE55295}" type="slidenum">
              <a:rPr lang="pl-PL" smtClean="0"/>
              <a:pPr/>
              <a:t>‹#›</a:t>
            </a:fld>
            <a:endParaRPr lang="pl-PL"/>
          </a:p>
        </p:txBody>
      </p:sp>
    </p:spTree>
    <p:extLst>
      <p:ext uri="{BB962C8B-B14F-4D97-AF65-F5344CB8AC3E}">
        <p14:creationId xmlns:p14="http://schemas.microsoft.com/office/powerpoint/2010/main" xmlns="" val="41696576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96BB4321-7BE0-424C-8F2D-657712DADCCC}" type="datetimeFigureOut">
              <a:rPr lang="pl-PL" smtClean="0"/>
              <a:pPr/>
              <a:t>2016-04-28</a:t>
            </a:fld>
            <a:endParaRPr lang="pl-PL"/>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F18E820-19FA-4E8D-B70D-FCEABFE55295}" type="slidenum">
              <a:rPr lang="pl-PL" smtClean="0"/>
              <a:pPr/>
              <a:t>‹#›</a:t>
            </a:fld>
            <a:endParaRPr lang="pl-PL"/>
          </a:p>
        </p:txBody>
      </p:sp>
    </p:spTree>
    <p:extLst>
      <p:ext uri="{BB962C8B-B14F-4D97-AF65-F5344CB8AC3E}">
        <p14:creationId xmlns:p14="http://schemas.microsoft.com/office/powerpoint/2010/main" xmlns="" val="662744208"/>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ransition spd="slow">
    <p:push dir="u"/>
  </p:transition>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file:///C:\Users\Szymon\Downloads\Konstytucja_3_Maja.jpg" TargetMode="External"/><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file:///C:\Users\Szymon\Downloads\Manuscript_of_the_Constitution_of_the_3rd_May_1791.png"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file:///C:\Users\Szymon\Downloads\First_Partition_of_Poland1772.png"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file:///C:\Users\Szymon\Downloads\May_constitution_pre20th_cent_book_cover.jpg"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file:///C:\Users\Szymon\Downloads\Loo_J&#243;zef_Klemens_Czartoryski.png"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file:///C:\Users\Szymon\Downloads\Second_Partition_of_Poland_1793.png"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file:///C:\Users\Szymon\Downloads\Stanis&#322;aw_Ma&#322;achowski_by_Peszka.png" TargetMode="External"/><Relationship Id="rId3" Type="http://schemas.openxmlformats.org/officeDocument/2006/relationships/image" Target="file:///C:\Users\Szymon\Downloads\Stanis&#322;aw_August_Poniatowski_by_Johann_Baptist_Lampi.png" TargetMode="External"/><Relationship Id="rId7" Type="http://schemas.openxmlformats.org/officeDocument/2006/relationships/image" Target="file:///C:\Users\Szymon\Downloads\Adam_Stanis&#322;aw_Krasi&#324;ski_111.png" TargetMode="External"/><Relationship Id="rId12"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file:///C:\Users\Szymon\Downloads\Stanis&#322;aw_Staszic.png" TargetMode="External"/><Relationship Id="rId5" Type="http://schemas.openxmlformats.org/officeDocument/2006/relationships/image" Target="file:///C:\Users\Szymon\Downloads\Ignacy_Potocki.png" TargetMode="External"/><Relationship Id="rId10" Type="http://schemas.openxmlformats.org/officeDocument/2006/relationships/image" Target="../media/image11.jpeg"/><Relationship Id="rId4" Type="http://schemas.openxmlformats.org/officeDocument/2006/relationships/image" Target="../media/image8.png"/><Relationship Id="rId9" Type="http://schemas.openxmlformats.org/officeDocument/2006/relationships/image" Target="file:///C:\Users\Szymon\Downloads\Hugon_Ko&#322;&#322;&#261;taj.pn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file:///C:\Users\Szymon\Downloads\Pomnik_Konstytucji_Trzeciego_Maja_w_Lublinie.jpg"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a:t>Konstytucja 3 maja</a:t>
            </a:r>
          </a:p>
        </p:txBody>
      </p:sp>
      <p:sp>
        <p:nvSpPr>
          <p:cNvPr id="3" name="Podtytuł 2"/>
          <p:cNvSpPr>
            <a:spLocks noGrp="1"/>
          </p:cNvSpPr>
          <p:nvPr>
            <p:ph type="subTitle" idx="1"/>
          </p:nvPr>
        </p:nvSpPr>
        <p:spPr/>
        <p:txBody>
          <a:bodyPr/>
          <a:lstStyle/>
          <a:p>
            <a:r>
              <a:rPr lang="pl-PL" dirty="0"/>
              <a:t>Autor: Szymon </a:t>
            </a:r>
            <a:r>
              <a:rPr lang="pl-PL" dirty="0" err="1"/>
              <a:t>Bochentyn</a:t>
            </a:r>
            <a:r>
              <a:rPr lang="pl-PL" dirty="0"/>
              <a:t> VI d</a:t>
            </a:r>
          </a:p>
        </p:txBody>
      </p:sp>
    </p:spTree>
    <p:extLst>
      <p:ext uri="{BB962C8B-B14F-4D97-AF65-F5344CB8AC3E}">
        <p14:creationId xmlns:p14="http://schemas.microsoft.com/office/powerpoint/2010/main" xmlns="" val="3645260414"/>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dirty="0"/>
              <a:t>„Konstytucja 3 maja”</a:t>
            </a:r>
          </a:p>
        </p:txBody>
      </p:sp>
      <p:pic>
        <p:nvPicPr>
          <p:cNvPr id="7" name="Symbol zastępczy obrazu 6"/>
          <p:cNvPicPr>
            <a:picLocks noGrp="1" noChangeAspect="1"/>
          </p:cNvPicPr>
          <p:nvPr>
            <p:ph type="pic" idx="1"/>
          </p:nvPr>
        </p:nvPicPr>
        <p:blipFill>
          <a:blip r:embed="rId2" r:link="rId3" cstate="print">
            <a:extLst>
              <a:ext uri="{28A0092B-C50C-407E-A947-70E740481C1C}">
                <a14:useLocalDpi xmlns:a14="http://schemas.microsoft.com/office/drawing/2010/main" xmlns="" val="0"/>
              </a:ext>
            </a:extLst>
          </a:blip>
          <a:srcRect t="20594" b="20594"/>
          <a:stretch>
            <a:fillRect/>
          </a:stretch>
        </p:blipFill>
        <p:spPr/>
      </p:pic>
      <p:sp>
        <p:nvSpPr>
          <p:cNvPr id="6" name="Symbol zastępczy tekstu 5"/>
          <p:cNvSpPr>
            <a:spLocks noGrp="1"/>
          </p:cNvSpPr>
          <p:nvPr>
            <p:ph type="body" sz="half" idx="2"/>
          </p:nvPr>
        </p:nvSpPr>
        <p:spPr/>
        <p:txBody>
          <a:bodyPr/>
          <a:lstStyle/>
          <a:p>
            <a:r>
              <a:rPr lang="pl-PL" dirty="0"/>
              <a:t>Obraz Jana Matejki namalowany w 1891 roku</a:t>
            </a:r>
          </a:p>
        </p:txBody>
      </p:sp>
    </p:spTree>
    <p:extLst>
      <p:ext uri="{BB962C8B-B14F-4D97-AF65-F5344CB8AC3E}">
        <p14:creationId xmlns:p14="http://schemas.microsoft.com/office/powerpoint/2010/main" xmlns="" val="1729897269"/>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ciekawostki</a:t>
            </a:r>
          </a:p>
        </p:txBody>
      </p:sp>
      <p:sp>
        <p:nvSpPr>
          <p:cNvPr id="3" name="Symbol zastępczy zawartości 2"/>
          <p:cNvSpPr>
            <a:spLocks noGrp="1"/>
          </p:cNvSpPr>
          <p:nvPr>
            <p:ph idx="1"/>
          </p:nvPr>
        </p:nvSpPr>
        <p:spPr/>
        <p:txBody>
          <a:bodyPr/>
          <a:lstStyle/>
          <a:p>
            <a:r>
              <a:rPr lang="pl-PL" dirty="0"/>
              <a:t>Oficjalny tekst Konstytucji 3 maja nie został odczytany podczas obrad Sejmu i został przyjęty przez posłów „w ciemno”</a:t>
            </a:r>
          </a:p>
          <a:p>
            <a:r>
              <a:rPr lang="pl-PL" dirty="0"/>
              <a:t>W roku 2007 po raz pierwszy na Litwie obchodzono święto Konstytucji 3 maja.</a:t>
            </a:r>
          </a:p>
          <a:p>
            <a:r>
              <a:rPr lang="pl-PL" dirty="0"/>
              <a:t>Rękopis Konstytucji 3 maja jest przechowywany w Archiwum Głównym Akt Dawnych w Warszawie.</a:t>
            </a:r>
          </a:p>
          <a:p>
            <a:endParaRPr lang="pl-PL" dirty="0"/>
          </a:p>
        </p:txBody>
      </p:sp>
    </p:spTree>
    <p:extLst>
      <p:ext uri="{BB962C8B-B14F-4D97-AF65-F5344CB8AC3E}">
        <p14:creationId xmlns:p14="http://schemas.microsoft.com/office/powerpoint/2010/main" xmlns="" val="2704210309"/>
      </p:ext>
    </p:extLst>
  </p:cSld>
  <p:clrMapOvr>
    <a:masterClrMapping/>
  </p:clrMapOvr>
  <p:transition spd="slow">
    <p:push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3795" y="2411895"/>
            <a:ext cx="10353761" cy="1326321"/>
          </a:xfrm>
        </p:spPr>
        <p:txBody>
          <a:bodyPr/>
          <a:lstStyle/>
          <a:p>
            <a:r>
              <a:rPr lang="pl-PL" dirty="0"/>
              <a:t>Koniec!</a:t>
            </a:r>
            <a:br>
              <a:rPr lang="pl-PL" dirty="0"/>
            </a:br>
            <a:r>
              <a:rPr lang="pl-PL" dirty="0"/>
              <a:t>Dziękuję za uwagę! </a:t>
            </a:r>
            <a:r>
              <a:rPr lang="pl-PL" dirty="0">
                <a:sym typeface="Wingdings" panose="05000000000000000000" pitchFamily="2" charset="2"/>
              </a:rPr>
              <a:t></a:t>
            </a:r>
            <a:endParaRPr lang="pl-PL" dirty="0"/>
          </a:p>
        </p:txBody>
      </p:sp>
    </p:spTree>
    <p:extLst>
      <p:ext uri="{BB962C8B-B14F-4D97-AF65-F5344CB8AC3E}">
        <p14:creationId xmlns:p14="http://schemas.microsoft.com/office/powerpoint/2010/main" xmlns="" val="2073658833"/>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Czym była konstytucja 3 maja?</a:t>
            </a:r>
          </a:p>
        </p:txBody>
      </p:sp>
      <p:sp>
        <p:nvSpPr>
          <p:cNvPr id="3" name="Symbol zastępczy zawartości 2"/>
          <p:cNvSpPr>
            <a:spLocks noGrp="1"/>
          </p:cNvSpPr>
          <p:nvPr>
            <p:ph idx="1"/>
          </p:nvPr>
        </p:nvSpPr>
        <p:spPr>
          <a:xfrm>
            <a:off x="913796" y="2096063"/>
            <a:ext cx="4811144" cy="4503520"/>
          </a:xfrm>
        </p:spPr>
        <p:txBody>
          <a:bodyPr>
            <a:normAutofit/>
          </a:bodyPr>
          <a:lstStyle/>
          <a:p>
            <a:pPr marL="0" indent="0">
              <a:buNone/>
            </a:pPr>
            <a:r>
              <a:rPr lang="pl-PL" dirty="0"/>
              <a:t>Ustawa rządowa z dn. 3 maja (potocznie Konstytucja 3 maja) była drugą na świecie, a pierwszą w Europie ustawą zasadniczą. Uchwalona na Sejmie Czteroletnim w 1791 roku przez stronnictwo patriotyczne jako rezultat kompromisu ze stronnictwem królewskim, była wynikiem dążeń do naprawy stosunków wewnętrznych w Rzeczpospolitej po I rozbiorze, ustalając podstawy ustroju nowożytnego w Polsce.</a:t>
            </a:r>
          </a:p>
        </p:txBody>
      </p:sp>
      <p:pic>
        <p:nvPicPr>
          <p:cNvPr id="4" name="Obraz 3"/>
          <p:cNvPicPr>
            <a:picLocks noChangeAspect="1"/>
          </p:cNvPicPr>
          <p:nvPr/>
        </p:nvPicPr>
        <p:blipFill>
          <a:blip r:embed="rId2" r:link="rId3" cstate="print">
            <a:extLst>
              <a:ext uri="{28A0092B-C50C-407E-A947-70E740481C1C}">
                <a14:useLocalDpi xmlns:a14="http://schemas.microsoft.com/office/drawing/2010/main" xmlns="" val="0"/>
              </a:ext>
            </a:extLst>
          </a:blip>
          <a:stretch>
            <a:fillRect/>
          </a:stretch>
        </p:blipFill>
        <p:spPr>
          <a:xfrm>
            <a:off x="6090675" y="1837646"/>
            <a:ext cx="3133151" cy="4761937"/>
          </a:xfrm>
          <a:prstGeom prst="rect">
            <a:avLst/>
          </a:prstGeom>
        </p:spPr>
      </p:pic>
      <p:sp>
        <p:nvSpPr>
          <p:cNvPr id="5" name="pole tekstowe 4"/>
          <p:cNvSpPr txBox="1"/>
          <p:nvPr/>
        </p:nvSpPr>
        <p:spPr>
          <a:xfrm>
            <a:off x="9462052" y="3424493"/>
            <a:ext cx="2213113" cy="923330"/>
          </a:xfrm>
          <a:prstGeom prst="rect">
            <a:avLst/>
          </a:prstGeom>
          <a:noFill/>
        </p:spPr>
        <p:txBody>
          <a:bodyPr wrap="square" rtlCol="0">
            <a:spAutoFit/>
          </a:bodyPr>
          <a:lstStyle/>
          <a:p>
            <a:r>
              <a:rPr lang="pl-PL" dirty="0"/>
              <a:t>Pierwsza strona oryginalnej kopii Konstytucji</a:t>
            </a:r>
          </a:p>
        </p:txBody>
      </p:sp>
    </p:spTree>
    <p:extLst>
      <p:ext uri="{BB962C8B-B14F-4D97-AF65-F5344CB8AC3E}">
        <p14:creationId xmlns:p14="http://schemas.microsoft.com/office/powerpoint/2010/main" xmlns="" val="1698907265"/>
      </p:ext>
    </p:extLst>
  </p:cSld>
  <p:clrMapOvr>
    <a:masterClrMapping/>
  </p:clrMapOvr>
  <p:transition spd="slow">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najważniejsze Przyczyny uchwalenia konstytucji 3 maja</a:t>
            </a:r>
          </a:p>
        </p:txBody>
      </p:sp>
      <p:sp>
        <p:nvSpPr>
          <p:cNvPr id="3" name="Symbol zastępczy zawartości 2"/>
          <p:cNvSpPr>
            <a:spLocks noGrp="1"/>
          </p:cNvSpPr>
          <p:nvPr>
            <p:ph idx="1"/>
          </p:nvPr>
        </p:nvSpPr>
        <p:spPr>
          <a:xfrm>
            <a:off x="913795" y="2096064"/>
            <a:ext cx="5182205" cy="4064468"/>
          </a:xfrm>
        </p:spPr>
        <p:txBody>
          <a:bodyPr>
            <a:normAutofit/>
          </a:bodyPr>
          <a:lstStyle/>
          <a:p>
            <a:r>
              <a:rPr lang="pl-PL" dirty="0"/>
              <a:t>Zbyt szerokie przywileje szlachty pozwalające zrywać każdy sejm;</a:t>
            </a:r>
          </a:p>
          <a:p>
            <a:r>
              <a:rPr lang="pl-PL" dirty="0"/>
              <a:t>Brak reform wewnętrznych państwa;</a:t>
            </a:r>
          </a:p>
          <a:p>
            <a:r>
              <a:rPr lang="pl-PL" dirty="0"/>
              <a:t>Przestarzała gospodarka;</a:t>
            </a:r>
          </a:p>
          <a:p>
            <a:r>
              <a:rPr lang="pl-PL" dirty="0"/>
              <a:t>Brak stałej armii (tylko 12 tysięcy żołnierzy polskich i 6 tysięcy litewskich);</a:t>
            </a:r>
          </a:p>
          <a:p>
            <a:r>
              <a:rPr lang="pl-PL" dirty="0"/>
              <a:t>Wybór elekcyjny króla;</a:t>
            </a:r>
          </a:p>
          <a:p>
            <a:r>
              <a:rPr lang="pl-PL" dirty="0"/>
              <a:t>I rozbiór Polski spowodowany osłabieniem państwa</a:t>
            </a:r>
          </a:p>
        </p:txBody>
      </p:sp>
      <p:pic>
        <p:nvPicPr>
          <p:cNvPr id="5" name="Obraz 4"/>
          <p:cNvPicPr>
            <a:picLocks noChangeAspect="1"/>
          </p:cNvPicPr>
          <p:nvPr/>
        </p:nvPicPr>
        <p:blipFill>
          <a:blip r:embed="rId2" r:link="rId3" cstate="print">
            <a:extLst>
              <a:ext uri="{28A0092B-C50C-407E-A947-70E740481C1C}">
                <a14:useLocalDpi xmlns:a14="http://schemas.microsoft.com/office/drawing/2010/main" xmlns="" val="0"/>
              </a:ext>
            </a:extLst>
          </a:blip>
          <a:stretch>
            <a:fillRect/>
          </a:stretch>
        </p:blipFill>
        <p:spPr>
          <a:xfrm>
            <a:off x="6461736" y="1935921"/>
            <a:ext cx="4603829" cy="3621926"/>
          </a:xfrm>
          <a:prstGeom prst="rect">
            <a:avLst/>
          </a:prstGeom>
        </p:spPr>
      </p:pic>
      <p:sp>
        <p:nvSpPr>
          <p:cNvPr id="6" name="pole tekstowe 5"/>
          <p:cNvSpPr txBox="1"/>
          <p:nvPr/>
        </p:nvSpPr>
        <p:spPr>
          <a:xfrm>
            <a:off x="6451146" y="5791200"/>
            <a:ext cx="4625008" cy="369332"/>
          </a:xfrm>
          <a:prstGeom prst="rect">
            <a:avLst/>
          </a:prstGeom>
          <a:noFill/>
        </p:spPr>
        <p:txBody>
          <a:bodyPr wrap="square" rtlCol="0">
            <a:spAutoFit/>
          </a:bodyPr>
          <a:lstStyle/>
          <a:p>
            <a:pPr algn="ctr"/>
            <a:r>
              <a:rPr lang="pl-PL" dirty="0"/>
              <a:t>Rzeczpospolita przed i po I rozbiorze</a:t>
            </a:r>
          </a:p>
        </p:txBody>
      </p:sp>
    </p:spTree>
    <p:extLst>
      <p:ext uri="{BB962C8B-B14F-4D97-AF65-F5344CB8AC3E}">
        <p14:creationId xmlns:p14="http://schemas.microsoft.com/office/powerpoint/2010/main" xmlns="" val="284586678"/>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najważniejsze Postanowienia konstytucji 3 maja</a:t>
            </a:r>
          </a:p>
        </p:txBody>
      </p:sp>
      <p:sp>
        <p:nvSpPr>
          <p:cNvPr id="3" name="Symbol zastępczy zawartości 2"/>
          <p:cNvSpPr>
            <a:spLocks noGrp="1"/>
          </p:cNvSpPr>
          <p:nvPr>
            <p:ph idx="1"/>
          </p:nvPr>
        </p:nvSpPr>
        <p:spPr>
          <a:xfrm>
            <a:off x="913795" y="2096063"/>
            <a:ext cx="10353762" cy="4066197"/>
          </a:xfrm>
        </p:spPr>
        <p:txBody>
          <a:bodyPr>
            <a:normAutofit/>
          </a:bodyPr>
          <a:lstStyle/>
          <a:p>
            <a:r>
              <a:rPr lang="pl-PL" dirty="0"/>
              <a:t>Zmniejszono rolę Senatu;</a:t>
            </a:r>
          </a:p>
          <a:p>
            <a:r>
              <a:rPr lang="pl-PL" dirty="0"/>
              <a:t>Zniesiono konfederacje, czyli związki szlachty, duchownych lub mieszczan utworzone dla osiągnięcia określonych celów;  liberum veto, czyli prawo dla posłów do zerwania obrad Sejmu i niedozwolenia do wprowadzenia w życie żadnych ustaw danego dnia; instrukcje poselskie, czyli akty zawierające polecenia w sprawach mających stanowić punkt obrad Sejmu; wolną elekcję, czyli wybieranie króla przez szlachtę;</a:t>
            </a:r>
          </a:p>
          <a:p>
            <a:r>
              <a:rPr lang="pl-PL" dirty="0"/>
              <a:t>Wprowadzono dziedziczenie tronu po śmierci Stanisława Augusta Poniatowskiego;</a:t>
            </a:r>
          </a:p>
          <a:p>
            <a:r>
              <a:rPr lang="pl-PL" dirty="0"/>
              <a:t>Król dostał prawo do nominacji biskupów, senatorów, ministrów, urzędników i oficerów, a w razie wojny sprawował naczelne dowództwo nad wojskiem;</a:t>
            </a:r>
          </a:p>
          <a:p>
            <a:endParaRPr lang="pl-PL" dirty="0"/>
          </a:p>
        </p:txBody>
      </p:sp>
    </p:spTree>
    <p:extLst>
      <p:ext uri="{BB962C8B-B14F-4D97-AF65-F5344CB8AC3E}">
        <p14:creationId xmlns:p14="http://schemas.microsoft.com/office/powerpoint/2010/main" xmlns="" val="1804250541"/>
      </p:ext>
    </p:extLst>
  </p:cSld>
  <p:clrMapOvr>
    <a:masterClrMapping/>
  </p:clrMapOvr>
  <p:transition spd="slow">
    <p:push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najważniejsze Postanowienia konstytucji 3 maja cd.</a:t>
            </a:r>
          </a:p>
        </p:txBody>
      </p:sp>
      <p:sp>
        <p:nvSpPr>
          <p:cNvPr id="3" name="Symbol zastępczy zawartości 2"/>
          <p:cNvSpPr>
            <a:spLocks noGrp="1"/>
          </p:cNvSpPr>
          <p:nvPr>
            <p:ph idx="1"/>
          </p:nvPr>
        </p:nvSpPr>
        <p:spPr>
          <a:xfrm>
            <a:off x="913795" y="2096063"/>
            <a:ext cx="4943666" cy="4235471"/>
          </a:xfrm>
        </p:spPr>
        <p:txBody>
          <a:bodyPr>
            <a:normAutofit/>
          </a:bodyPr>
          <a:lstStyle/>
          <a:p>
            <a:r>
              <a:rPr lang="pl-PL" dirty="0"/>
              <a:t>Sejm miał dwuletnią kadencję, posiedzenia były zwoływane w razie potrzeby, co 25 lat odbywały się obrady Sejmu w celu poprawy Konstytucji;</a:t>
            </a:r>
          </a:p>
          <a:p>
            <a:r>
              <a:rPr lang="pl-PL" dirty="0"/>
              <a:t>Oficjalnie ustalono religię jako katolicką (z tolerancją innych religii);</a:t>
            </a:r>
          </a:p>
          <a:p>
            <a:r>
              <a:rPr lang="pl-PL" dirty="0"/>
              <a:t>Uznano chłopów za część narodu i przyznano im większe przywileje;</a:t>
            </a:r>
          </a:p>
          <a:p>
            <a:r>
              <a:rPr lang="pl-PL" dirty="0"/>
              <a:t>Ograniczono demokrację szlachecką</a:t>
            </a:r>
          </a:p>
          <a:p>
            <a:endParaRPr lang="pl-PL" dirty="0"/>
          </a:p>
        </p:txBody>
      </p:sp>
      <p:pic>
        <p:nvPicPr>
          <p:cNvPr id="5" name="Obraz 4"/>
          <p:cNvPicPr>
            <a:picLocks noChangeAspect="1"/>
          </p:cNvPicPr>
          <p:nvPr/>
        </p:nvPicPr>
        <p:blipFill>
          <a:blip r:embed="rId2" r:link="rId3" cstate="print">
            <a:extLst>
              <a:ext uri="{28A0092B-C50C-407E-A947-70E740481C1C}">
                <a14:useLocalDpi xmlns:a14="http://schemas.microsoft.com/office/drawing/2010/main" xmlns="" val="0"/>
              </a:ext>
            </a:extLst>
          </a:blip>
          <a:stretch>
            <a:fillRect/>
          </a:stretch>
        </p:blipFill>
        <p:spPr>
          <a:xfrm>
            <a:off x="7364499" y="1935921"/>
            <a:ext cx="2593331" cy="4395614"/>
          </a:xfrm>
          <a:prstGeom prst="rect">
            <a:avLst/>
          </a:prstGeom>
        </p:spPr>
      </p:pic>
    </p:spTree>
    <p:extLst>
      <p:ext uri="{BB962C8B-B14F-4D97-AF65-F5344CB8AC3E}">
        <p14:creationId xmlns:p14="http://schemas.microsoft.com/office/powerpoint/2010/main" xmlns="" val="305421914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Opozycja wobec konstytucji</a:t>
            </a:r>
          </a:p>
        </p:txBody>
      </p:sp>
      <p:sp>
        <p:nvSpPr>
          <p:cNvPr id="3" name="Symbol zastępczy zawartości 2"/>
          <p:cNvSpPr>
            <a:spLocks noGrp="1"/>
          </p:cNvSpPr>
          <p:nvPr>
            <p:ph idx="1"/>
          </p:nvPr>
        </p:nvSpPr>
        <p:spPr>
          <a:xfrm>
            <a:off x="6257629" y="2056308"/>
            <a:ext cx="5009927" cy="3695136"/>
          </a:xfrm>
        </p:spPr>
        <p:txBody>
          <a:bodyPr>
            <a:normAutofit lnSpcReduction="10000"/>
          </a:bodyPr>
          <a:lstStyle/>
          <a:p>
            <a:pPr marL="0" indent="0">
              <a:buNone/>
            </a:pPr>
            <a:r>
              <a:rPr lang="pl-PL" dirty="0"/>
              <a:t>Konstytucja 3 maja została uchwalona potajemnie bez przeciwników reform wewnętrznych. To spowodowało powstanie wielkiej opozycji przeciwko Konstytucji. Krytykowano i organizowano manifestacje przeciwko postanowieniom. Największymi przedstawicielami opozycji byli Seweryn Rzewuski, Ignacy Chomiński, Józef Czartoryski i Dyzma Bończa-Tomaszewski.</a:t>
            </a:r>
          </a:p>
        </p:txBody>
      </p:sp>
      <p:pic>
        <p:nvPicPr>
          <p:cNvPr id="4" name="Obraz 3"/>
          <p:cNvPicPr>
            <a:picLocks noChangeAspect="1"/>
          </p:cNvPicPr>
          <p:nvPr/>
        </p:nvPicPr>
        <p:blipFill>
          <a:blip r:embed="rId2" r:link="rId3" cstate="print">
            <a:extLst>
              <a:ext uri="{28A0092B-C50C-407E-A947-70E740481C1C}">
                <a14:useLocalDpi xmlns:a14="http://schemas.microsoft.com/office/drawing/2010/main" xmlns="" val="0"/>
              </a:ext>
            </a:extLst>
          </a:blip>
          <a:stretch>
            <a:fillRect/>
          </a:stretch>
        </p:blipFill>
        <p:spPr>
          <a:xfrm>
            <a:off x="1510747" y="1935921"/>
            <a:ext cx="2862470" cy="3570605"/>
          </a:xfrm>
          <a:prstGeom prst="rect">
            <a:avLst/>
          </a:prstGeom>
        </p:spPr>
      </p:pic>
      <p:sp>
        <p:nvSpPr>
          <p:cNvPr id="5" name="pole tekstowe 4"/>
          <p:cNvSpPr txBox="1"/>
          <p:nvPr/>
        </p:nvSpPr>
        <p:spPr>
          <a:xfrm>
            <a:off x="1278834" y="5751444"/>
            <a:ext cx="3326296" cy="369332"/>
          </a:xfrm>
          <a:prstGeom prst="rect">
            <a:avLst/>
          </a:prstGeom>
          <a:noFill/>
        </p:spPr>
        <p:txBody>
          <a:bodyPr wrap="square" rtlCol="0">
            <a:spAutoFit/>
          </a:bodyPr>
          <a:lstStyle/>
          <a:p>
            <a:pPr algn="ctr"/>
            <a:r>
              <a:rPr lang="pl-PL" dirty="0"/>
              <a:t>Józef Klemens Czartoryski</a:t>
            </a:r>
          </a:p>
        </p:txBody>
      </p:sp>
    </p:spTree>
    <p:extLst>
      <p:ext uri="{BB962C8B-B14F-4D97-AF65-F5344CB8AC3E}">
        <p14:creationId xmlns:p14="http://schemas.microsoft.com/office/powerpoint/2010/main" xmlns="" val="1142649769"/>
      </p:ext>
    </p:extLst>
  </p:cSld>
  <p:clrMapOvr>
    <a:masterClrMapping/>
  </p:clrMapOvr>
  <p:transition spd="slow">
    <p:push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Obalenie konstytucji</a:t>
            </a:r>
          </a:p>
        </p:txBody>
      </p:sp>
      <p:sp>
        <p:nvSpPr>
          <p:cNvPr id="3" name="Symbol zastępczy zawartości 2"/>
          <p:cNvSpPr>
            <a:spLocks noGrp="1"/>
          </p:cNvSpPr>
          <p:nvPr>
            <p:ph idx="1"/>
          </p:nvPr>
        </p:nvSpPr>
        <p:spPr>
          <a:xfrm>
            <a:off x="463222" y="1935921"/>
            <a:ext cx="6189370" cy="4198719"/>
          </a:xfrm>
        </p:spPr>
        <p:txBody>
          <a:bodyPr>
            <a:normAutofit lnSpcReduction="10000"/>
          </a:bodyPr>
          <a:lstStyle/>
          <a:p>
            <a:pPr marL="0" indent="0">
              <a:buNone/>
            </a:pPr>
            <a:r>
              <a:rPr lang="pl-PL" dirty="0"/>
              <a:t>Po zakończonej wojnie z Turcją i Szwecją caryca Katarzyna II skupiła się bardziej na Polsce. Wiedziała, że Konstytucja 3 maja może zagrozić </a:t>
            </a:r>
            <a:r>
              <a:rPr lang="pl-PL" dirty="0" err="1"/>
              <a:t>prorektoratorskiemu</a:t>
            </a:r>
            <a:r>
              <a:rPr lang="pl-PL" dirty="0"/>
              <a:t> uzależnieniu Polski od Imperium Rosyjskiego, więc na prośbę grupy szlachciców polskich razem utworzono konfederację targowicką sprzeciwiającą się Konstytucji. Po atakach rosyjskich na Rzeczpospolitą 24 lipca 1792 roku król Stanisław August Poniatowski dołączył do konfederacji targowickiej i od tego czasu Konstytucja przestała funkcjonować. Rok później nastąpił II rozbiór Polski. </a:t>
            </a:r>
          </a:p>
        </p:txBody>
      </p:sp>
      <p:pic>
        <p:nvPicPr>
          <p:cNvPr id="4" name="Obraz 3"/>
          <p:cNvPicPr>
            <a:picLocks noChangeAspect="1"/>
          </p:cNvPicPr>
          <p:nvPr/>
        </p:nvPicPr>
        <p:blipFill>
          <a:blip r:embed="rId2" r:link="rId3" cstate="print">
            <a:extLst>
              <a:ext uri="{28A0092B-C50C-407E-A947-70E740481C1C}">
                <a14:useLocalDpi xmlns:a14="http://schemas.microsoft.com/office/drawing/2010/main" xmlns="" val="0"/>
              </a:ext>
            </a:extLst>
          </a:blip>
          <a:stretch>
            <a:fillRect/>
          </a:stretch>
        </p:blipFill>
        <p:spPr>
          <a:xfrm>
            <a:off x="6956884" y="1935921"/>
            <a:ext cx="4439986" cy="3480948"/>
          </a:xfrm>
          <a:prstGeom prst="rect">
            <a:avLst/>
          </a:prstGeom>
        </p:spPr>
      </p:pic>
      <p:sp>
        <p:nvSpPr>
          <p:cNvPr id="5" name="pole tekstowe 4"/>
          <p:cNvSpPr txBox="1"/>
          <p:nvPr/>
        </p:nvSpPr>
        <p:spPr>
          <a:xfrm>
            <a:off x="6930633" y="5632174"/>
            <a:ext cx="4492487" cy="646331"/>
          </a:xfrm>
          <a:prstGeom prst="rect">
            <a:avLst/>
          </a:prstGeom>
          <a:noFill/>
        </p:spPr>
        <p:txBody>
          <a:bodyPr wrap="square" rtlCol="0">
            <a:spAutoFit/>
          </a:bodyPr>
          <a:lstStyle/>
          <a:p>
            <a:pPr algn="ctr"/>
            <a:r>
              <a:rPr lang="pl-PL" dirty="0"/>
              <a:t>Rzeczpospolita przed i po II rozbiorze Polski</a:t>
            </a:r>
          </a:p>
        </p:txBody>
      </p:sp>
    </p:spTree>
    <p:extLst>
      <p:ext uri="{BB962C8B-B14F-4D97-AF65-F5344CB8AC3E}">
        <p14:creationId xmlns:p14="http://schemas.microsoft.com/office/powerpoint/2010/main" xmlns="" val="3085101257"/>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Twórcy konstytucji</a:t>
            </a:r>
          </a:p>
        </p:txBody>
      </p:sp>
      <p:pic>
        <p:nvPicPr>
          <p:cNvPr id="4" name="Symbol zastępczy zawartości 3"/>
          <p:cNvPicPr>
            <a:picLocks noGrp="1" noChangeAspect="1"/>
          </p:cNvPicPr>
          <p:nvPr>
            <p:ph idx="1"/>
          </p:nvPr>
        </p:nvPicPr>
        <p:blipFill>
          <a:blip r:embed="rId2" r:link="rId3" cstate="print">
            <a:extLst>
              <a:ext uri="{28A0092B-C50C-407E-A947-70E740481C1C}">
                <a14:useLocalDpi xmlns:a14="http://schemas.microsoft.com/office/drawing/2010/main" xmlns="" val="0"/>
              </a:ext>
            </a:extLst>
          </a:blip>
          <a:stretch>
            <a:fillRect/>
          </a:stretch>
        </p:blipFill>
        <p:spPr>
          <a:xfrm>
            <a:off x="1159947" y="1801740"/>
            <a:ext cx="1566223" cy="1960767"/>
          </a:xfrm>
        </p:spPr>
      </p:pic>
      <p:sp>
        <p:nvSpPr>
          <p:cNvPr id="5" name="pole tekstowe 4"/>
          <p:cNvSpPr txBox="1"/>
          <p:nvPr/>
        </p:nvSpPr>
        <p:spPr>
          <a:xfrm>
            <a:off x="273286" y="3762507"/>
            <a:ext cx="3339547" cy="369332"/>
          </a:xfrm>
          <a:prstGeom prst="rect">
            <a:avLst/>
          </a:prstGeom>
          <a:noFill/>
        </p:spPr>
        <p:txBody>
          <a:bodyPr wrap="square" rtlCol="0">
            <a:spAutoFit/>
          </a:bodyPr>
          <a:lstStyle/>
          <a:p>
            <a:pPr algn="ctr"/>
            <a:r>
              <a:rPr lang="pl-PL" dirty="0"/>
              <a:t>Stanisław August Poniatowski</a:t>
            </a:r>
          </a:p>
        </p:txBody>
      </p:sp>
      <p:grpSp>
        <p:nvGrpSpPr>
          <p:cNvPr id="10" name="Grupa 9"/>
          <p:cNvGrpSpPr/>
          <p:nvPr/>
        </p:nvGrpSpPr>
        <p:grpSpPr>
          <a:xfrm>
            <a:off x="3851877" y="1802295"/>
            <a:ext cx="2570922" cy="2329544"/>
            <a:chOff x="3851877" y="1802295"/>
            <a:chExt cx="2570922" cy="2329544"/>
          </a:xfrm>
        </p:grpSpPr>
        <p:pic>
          <p:nvPicPr>
            <p:cNvPr id="6" name="Obraz 5"/>
            <p:cNvPicPr>
              <a:picLocks noChangeAspect="1"/>
            </p:cNvPicPr>
            <p:nvPr/>
          </p:nvPicPr>
          <p:blipFill>
            <a:blip r:embed="rId4" r:link="rId5" cstate="print">
              <a:extLst>
                <a:ext uri="{28A0092B-C50C-407E-A947-70E740481C1C}">
                  <a14:useLocalDpi xmlns:a14="http://schemas.microsoft.com/office/drawing/2010/main" xmlns="" val="0"/>
                </a:ext>
              </a:extLst>
            </a:blip>
            <a:stretch>
              <a:fillRect/>
            </a:stretch>
          </p:blipFill>
          <p:spPr>
            <a:xfrm>
              <a:off x="4329964" y="1802295"/>
              <a:ext cx="1614749" cy="1960767"/>
            </a:xfrm>
            <a:prstGeom prst="rect">
              <a:avLst/>
            </a:prstGeom>
          </p:spPr>
        </p:pic>
        <p:sp>
          <p:nvSpPr>
            <p:cNvPr id="7" name="pole tekstowe 6"/>
            <p:cNvSpPr txBox="1"/>
            <p:nvPr/>
          </p:nvSpPr>
          <p:spPr>
            <a:xfrm>
              <a:off x="3851877" y="3762507"/>
              <a:ext cx="2570922" cy="369332"/>
            </a:xfrm>
            <a:prstGeom prst="rect">
              <a:avLst/>
            </a:prstGeom>
            <a:noFill/>
          </p:spPr>
          <p:txBody>
            <a:bodyPr wrap="square" rtlCol="0">
              <a:spAutoFit/>
            </a:bodyPr>
            <a:lstStyle/>
            <a:p>
              <a:pPr algn="ctr"/>
              <a:r>
                <a:rPr lang="pl-PL" dirty="0"/>
                <a:t>Ignacy Potocki</a:t>
              </a:r>
            </a:p>
          </p:txBody>
        </p:sp>
      </p:grpSp>
      <p:grpSp>
        <p:nvGrpSpPr>
          <p:cNvPr id="14" name="Grupa 13"/>
          <p:cNvGrpSpPr/>
          <p:nvPr/>
        </p:nvGrpSpPr>
        <p:grpSpPr>
          <a:xfrm>
            <a:off x="7115264" y="1802296"/>
            <a:ext cx="2981740" cy="2329543"/>
            <a:chOff x="7115264" y="1802296"/>
            <a:chExt cx="2981740" cy="2329543"/>
          </a:xfrm>
        </p:grpSpPr>
        <p:pic>
          <p:nvPicPr>
            <p:cNvPr id="8" name="Obraz 7"/>
            <p:cNvPicPr>
              <a:picLocks noChangeAspect="1"/>
            </p:cNvPicPr>
            <p:nvPr/>
          </p:nvPicPr>
          <p:blipFill>
            <a:blip r:embed="rId6" r:link="rId7" cstate="print">
              <a:extLst>
                <a:ext uri="{28A0092B-C50C-407E-A947-70E740481C1C}">
                  <a14:useLocalDpi xmlns:a14="http://schemas.microsoft.com/office/drawing/2010/main" xmlns="" val="0"/>
                </a:ext>
              </a:extLst>
            </a:blip>
            <a:stretch>
              <a:fillRect/>
            </a:stretch>
          </p:blipFill>
          <p:spPr>
            <a:xfrm>
              <a:off x="7806729" y="1802296"/>
              <a:ext cx="1598810" cy="1960212"/>
            </a:xfrm>
            <a:prstGeom prst="rect">
              <a:avLst/>
            </a:prstGeom>
          </p:spPr>
        </p:pic>
        <p:sp>
          <p:nvSpPr>
            <p:cNvPr id="11" name="pole tekstowe 10"/>
            <p:cNvSpPr txBox="1"/>
            <p:nvPr/>
          </p:nvSpPr>
          <p:spPr>
            <a:xfrm>
              <a:off x="7115264" y="3762507"/>
              <a:ext cx="2981740" cy="369332"/>
            </a:xfrm>
            <a:prstGeom prst="rect">
              <a:avLst/>
            </a:prstGeom>
            <a:noFill/>
          </p:spPr>
          <p:txBody>
            <a:bodyPr wrap="square" rtlCol="0">
              <a:spAutoFit/>
            </a:bodyPr>
            <a:lstStyle/>
            <a:p>
              <a:pPr algn="ctr"/>
              <a:r>
                <a:rPr lang="pl-PL" dirty="0"/>
                <a:t>Adam Stanisław Krasiński</a:t>
              </a:r>
            </a:p>
          </p:txBody>
        </p:sp>
      </p:grpSp>
      <p:pic>
        <p:nvPicPr>
          <p:cNvPr id="13" name="Obraz 12"/>
          <p:cNvPicPr>
            <a:picLocks noChangeAspect="1"/>
          </p:cNvPicPr>
          <p:nvPr/>
        </p:nvPicPr>
        <p:blipFill>
          <a:blip r:embed="rId8" r:link="rId9" cstate="print">
            <a:extLst>
              <a:ext uri="{28A0092B-C50C-407E-A947-70E740481C1C}">
                <a14:useLocalDpi xmlns:a14="http://schemas.microsoft.com/office/drawing/2010/main" xmlns="" val="0"/>
              </a:ext>
            </a:extLst>
          </a:blip>
          <a:stretch>
            <a:fillRect/>
          </a:stretch>
        </p:blipFill>
        <p:spPr>
          <a:xfrm>
            <a:off x="1159947" y="4550452"/>
            <a:ext cx="1566223" cy="2077281"/>
          </a:xfrm>
          <a:prstGeom prst="rect">
            <a:avLst/>
          </a:prstGeom>
        </p:spPr>
      </p:pic>
      <p:sp>
        <p:nvSpPr>
          <p:cNvPr id="15" name="pole tekstowe 14"/>
          <p:cNvSpPr txBox="1"/>
          <p:nvPr/>
        </p:nvSpPr>
        <p:spPr>
          <a:xfrm>
            <a:off x="2734917" y="5265926"/>
            <a:ext cx="1245705" cy="646331"/>
          </a:xfrm>
          <a:prstGeom prst="rect">
            <a:avLst/>
          </a:prstGeom>
          <a:noFill/>
        </p:spPr>
        <p:txBody>
          <a:bodyPr wrap="square" rtlCol="0">
            <a:spAutoFit/>
          </a:bodyPr>
          <a:lstStyle/>
          <a:p>
            <a:pPr algn="ctr"/>
            <a:r>
              <a:rPr lang="pl-PL" dirty="0"/>
              <a:t>Hugo Kołłątaj</a:t>
            </a:r>
          </a:p>
        </p:txBody>
      </p:sp>
      <p:pic>
        <p:nvPicPr>
          <p:cNvPr id="16" name="Obraz 15"/>
          <p:cNvPicPr>
            <a:picLocks noChangeAspect="1"/>
          </p:cNvPicPr>
          <p:nvPr/>
        </p:nvPicPr>
        <p:blipFill>
          <a:blip r:embed="rId10" r:link="rId11" cstate="print">
            <a:extLst>
              <a:ext uri="{28A0092B-C50C-407E-A947-70E740481C1C}">
                <a14:useLocalDpi xmlns:a14="http://schemas.microsoft.com/office/drawing/2010/main" xmlns="" val="0"/>
              </a:ext>
            </a:extLst>
          </a:blip>
          <a:stretch>
            <a:fillRect/>
          </a:stretch>
        </p:blipFill>
        <p:spPr>
          <a:xfrm>
            <a:off x="4329964" y="4594679"/>
            <a:ext cx="1614749" cy="1988824"/>
          </a:xfrm>
          <a:prstGeom prst="rect">
            <a:avLst/>
          </a:prstGeom>
        </p:spPr>
      </p:pic>
      <p:sp>
        <p:nvSpPr>
          <p:cNvPr id="17" name="pole tekstowe 16"/>
          <p:cNvSpPr txBox="1"/>
          <p:nvPr/>
        </p:nvSpPr>
        <p:spPr>
          <a:xfrm>
            <a:off x="6049765" y="5265926"/>
            <a:ext cx="1192696" cy="646331"/>
          </a:xfrm>
          <a:prstGeom prst="rect">
            <a:avLst/>
          </a:prstGeom>
          <a:noFill/>
        </p:spPr>
        <p:txBody>
          <a:bodyPr wrap="square" rtlCol="0">
            <a:spAutoFit/>
          </a:bodyPr>
          <a:lstStyle/>
          <a:p>
            <a:pPr algn="ctr"/>
            <a:r>
              <a:rPr lang="pl-PL" dirty="0"/>
              <a:t>Stanisław Staszic</a:t>
            </a:r>
          </a:p>
        </p:txBody>
      </p:sp>
      <p:pic>
        <p:nvPicPr>
          <p:cNvPr id="18" name="Obraz 17"/>
          <p:cNvPicPr>
            <a:picLocks noChangeAspect="1"/>
          </p:cNvPicPr>
          <p:nvPr/>
        </p:nvPicPr>
        <p:blipFill>
          <a:blip r:embed="rId12" r:link="rId13" cstate="print">
            <a:extLst>
              <a:ext uri="{28A0092B-C50C-407E-A947-70E740481C1C}">
                <a14:useLocalDpi xmlns:a14="http://schemas.microsoft.com/office/drawing/2010/main" xmlns="" val="0"/>
              </a:ext>
            </a:extLst>
          </a:blip>
          <a:stretch>
            <a:fillRect/>
          </a:stretch>
        </p:blipFill>
        <p:spPr>
          <a:xfrm>
            <a:off x="7649804" y="4446853"/>
            <a:ext cx="1912660" cy="2180880"/>
          </a:xfrm>
          <a:prstGeom prst="rect">
            <a:avLst/>
          </a:prstGeom>
        </p:spPr>
      </p:pic>
      <p:sp>
        <p:nvSpPr>
          <p:cNvPr id="19" name="pole tekstowe 18"/>
          <p:cNvSpPr txBox="1"/>
          <p:nvPr/>
        </p:nvSpPr>
        <p:spPr>
          <a:xfrm>
            <a:off x="9713844" y="5265926"/>
            <a:ext cx="1709530" cy="646331"/>
          </a:xfrm>
          <a:prstGeom prst="rect">
            <a:avLst/>
          </a:prstGeom>
          <a:noFill/>
        </p:spPr>
        <p:txBody>
          <a:bodyPr wrap="square" rtlCol="0">
            <a:spAutoFit/>
          </a:bodyPr>
          <a:lstStyle/>
          <a:p>
            <a:pPr algn="ctr"/>
            <a:r>
              <a:rPr lang="pl-PL" dirty="0"/>
              <a:t>Stanisław Małachowski</a:t>
            </a:r>
          </a:p>
        </p:txBody>
      </p:sp>
    </p:spTree>
    <p:extLst>
      <p:ext uri="{BB962C8B-B14F-4D97-AF65-F5344CB8AC3E}">
        <p14:creationId xmlns:p14="http://schemas.microsoft.com/office/powerpoint/2010/main" xmlns="" val="303227477"/>
      </p:ext>
    </p:extLst>
  </p:cSld>
  <p:clrMapOvr>
    <a:masterClrMapping/>
  </p:clrMapOvr>
  <p:transition spd="slow">
    <p:push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Święto konstytucji 3 maja</a:t>
            </a:r>
          </a:p>
        </p:txBody>
      </p:sp>
      <p:sp>
        <p:nvSpPr>
          <p:cNvPr id="3" name="Symbol zastępczy zawartości 2"/>
          <p:cNvSpPr>
            <a:spLocks noGrp="1"/>
          </p:cNvSpPr>
          <p:nvPr>
            <p:ph idx="1"/>
          </p:nvPr>
        </p:nvSpPr>
        <p:spPr>
          <a:xfrm>
            <a:off x="5314122" y="2082810"/>
            <a:ext cx="6430514" cy="4304737"/>
          </a:xfrm>
        </p:spPr>
        <p:txBody>
          <a:bodyPr>
            <a:normAutofit/>
          </a:bodyPr>
          <a:lstStyle/>
          <a:p>
            <a:pPr marL="0" indent="0">
              <a:buNone/>
            </a:pPr>
            <a:r>
              <a:rPr lang="pl-PL" dirty="0"/>
              <a:t>Dzień 3 maja 1791 roku został uznany Świętem Konstytucji 3 Maja. Obchody tego święta były zakazane podczas rozbiorów, a ponownie jego obchodzenie zostało wznowione w II Rzeczypospolitej w kwietniu 1919 roku. Święto Konstytucji 3 Maja zostało zdelegalizowane przez hitlerowców i sowietów podczas okupacji Polski w czasie II wojny światowej. W styczniu 1951 r. święto 3 maja zostało oficjalnie zdelegalizowane przez władze komunistyczne. W roku 1981 ponownie władze świętowały uchwalenie majowej konstytucji. </a:t>
            </a:r>
          </a:p>
        </p:txBody>
      </p:sp>
      <p:pic>
        <p:nvPicPr>
          <p:cNvPr id="4" name="Obraz 3"/>
          <p:cNvPicPr>
            <a:picLocks noChangeAspect="1"/>
          </p:cNvPicPr>
          <p:nvPr/>
        </p:nvPicPr>
        <p:blipFill>
          <a:blip r:embed="rId2" r:link="rId3" cstate="print">
            <a:extLst>
              <a:ext uri="{28A0092B-C50C-407E-A947-70E740481C1C}">
                <a14:useLocalDpi xmlns:a14="http://schemas.microsoft.com/office/drawing/2010/main" xmlns="" val="0"/>
              </a:ext>
            </a:extLst>
          </a:blip>
          <a:stretch>
            <a:fillRect/>
          </a:stretch>
        </p:blipFill>
        <p:spPr>
          <a:xfrm>
            <a:off x="1205949" y="1935921"/>
            <a:ext cx="2915478" cy="3887304"/>
          </a:xfrm>
          <a:prstGeom prst="rect">
            <a:avLst/>
          </a:prstGeom>
        </p:spPr>
      </p:pic>
      <p:sp>
        <p:nvSpPr>
          <p:cNvPr id="5" name="pole tekstowe 4"/>
          <p:cNvSpPr txBox="1"/>
          <p:nvPr/>
        </p:nvSpPr>
        <p:spPr>
          <a:xfrm>
            <a:off x="1053549" y="6064381"/>
            <a:ext cx="3220278" cy="646331"/>
          </a:xfrm>
          <a:prstGeom prst="rect">
            <a:avLst/>
          </a:prstGeom>
          <a:noFill/>
        </p:spPr>
        <p:txBody>
          <a:bodyPr wrap="square" rtlCol="0">
            <a:spAutoFit/>
          </a:bodyPr>
          <a:lstStyle/>
          <a:p>
            <a:pPr algn="ctr"/>
            <a:r>
              <a:rPr lang="pl-PL" dirty="0"/>
              <a:t>Portret ku czci uchwalenia Konstytucji w Lublinie</a:t>
            </a:r>
          </a:p>
        </p:txBody>
      </p:sp>
    </p:spTree>
    <p:extLst>
      <p:ext uri="{BB962C8B-B14F-4D97-AF65-F5344CB8AC3E}">
        <p14:creationId xmlns:p14="http://schemas.microsoft.com/office/powerpoint/2010/main" xmlns="" val="2594362651"/>
      </p:ext>
    </p:extLst>
  </p:cSld>
  <p:clrMapOvr>
    <a:masterClrMapping/>
  </p:clrMapOvr>
  <p:transition spd="slow">
    <p:push dir="u"/>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xmlns="" name="Damask" id="{F9A299A0-33D0-4E0F-9F3F-7163E3744208}" vid="{746EEEEA-FB6A-406B-B510-531588D54811}"/>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TM04033921[[fn=Damaszek]]</Template>
  <TotalTime>212</TotalTime>
  <Words>598</Words>
  <Application>Microsoft Office PowerPoint</Application>
  <PresentationFormat>Niestandardowy</PresentationFormat>
  <Paragraphs>46</Paragraphs>
  <Slides>12</Slides>
  <Notes>0</Notes>
  <HiddenSlides>0</HiddenSlides>
  <MMClips>0</MMClips>
  <ScaleCrop>false</ScaleCrop>
  <HeadingPairs>
    <vt:vector size="4" baseType="variant">
      <vt:variant>
        <vt:lpstr>Motyw</vt:lpstr>
      </vt:variant>
      <vt:variant>
        <vt:i4>1</vt:i4>
      </vt:variant>
      <vt:variant>
        <vt:lpstr>Tytuły slajdów</vt:lpstr>
      </vt:variant>
      <vt:variant>
        <vt:i4>12</vt:i4>
      </vt:variant>
    </vt:vector>
  </HeadingPairs>
  <TitlesOfParts>
    <vt:vector size="13" baseType="lpstr">
      <vt:lpstr>Damask</vt:lpstr>
      <vt:lpstr>Konstytucja 3 maja</vt:lpstr>
      <vt:lpstr>Czym była konstytucja 3 maja?</vt:lpstr>
      <vt:lpstr>najważniejsze Przyczyny uchwalenia konstytucji 3 maja</vt:lpstr>
      <vt:lpstr>najważniejsze Postanowienia konstytucji 3 maja</vt:lpstr>
      <vt:lpstr>najważniejsze Postanowienia konstytucji 3 maja cd.</vt:lpstr>
      <vt:lpstr>Opozycja wobec konstytucji</vt:lpstr>
      <vt:lpstr>Obalenie konstytucji</vt:lpstr>
      <vt:lpstr>Twórcy konstytucji</vt:lpstr>
      <vt:lpstr>Święto konstytucji 3 maja</vt:lpstr>
      <vt:lpstr>„Konstytucja 3 maja”</vt:lpstr>
      <vt:lpstr>ciekawostki</vt:lpstr>
      <vt:lpstr>Koniec! Dziękuję za uwagę!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Konstytucja 3 maja</dc:title>
  <dc:creator>Szymon</dc:creator>
  <cp:lastModifiedBy>TOSHIBA</cp:lastModifiedBy>
  <cp:revision>20</cp:revision>
  <dcterms:created xsi:type="dcterms:W3CDTF">2016-04-19T15:01:15Z</dcterms:created>
  <dcterms:modified xsi:type="dcterms:W3CDTF">2016-04-28T17:49:55Z</dcterms:modified>
</cp:coreProperties>
</file>