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00" r:id="rId2"/>
    <p:sldMasterId id="2147483701" r:id="rId3"/>
    <p:sldMasterId id="2147483703" r:id="rId4"/>
    <p:sldMasterId id="2147483704" r:id="rId5"/>
    <p:sldMasterId id="2147483706" r:id="rId6"/>
    <p:sldMasterId id="2147483707" r:id="rId7"/>
    <p:sldMasterId id="2147483709" r:id="rId8"/>
    <p:sldMasterId id="2147483710" r:id="rId9"/>
    <p:sldMasterId id="2147483711" r:id="rId10"/>
    <p:sldMasterId id="2147483712" r:id="rId11"/>
    <p:sldMasterId id="2147483713" r:id="rId12"/>
    <p:sldMasterId id="2147483714" r:id="rId13"/>
  </p:sldMasterIdLst>
  <p:notesMasterIdLst>
    <p:notesMasterId r:id="rId33"/>
  </p:notesMasterIdLst>
  <p:handoutMasterIdLst>
    <p:handoutMasterId r:id="rId34"/>
  </p:handoutMasterIdLst>
  <p:sldIdLst>
    <p:sldId id="274" r:id="rId14"/>
    <p:sldId id="256" r:id="rId15"/>
    <p:sldId id="257" r:id="rId16"/>
    <p:sldId id="272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3" r:id="rId30"/>
    <p:sldId id="270" r:id="rId31"/>
    <p:sldId id="271" r:id="rId3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778" autoAdjust="0"/>
    <p:restoredTop sz="94664" autoAdjust="0"/>
  </p:normalViewPr>
  <p:slideViewPr>
    <p:cSldViewPr>
      <p:cViewPr>
        <p:scale>
          <a:sx n="77" d="100"/>
          <a:sy n="77" d="100"/>
        </p:scale>
        <p:origin x="-155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875EB7-4D55-42A9-BBE3-CA3787D4821B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516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151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ABB25C-46FB-4F76-9B73-41B19D87BDD8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734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8E52EB-485D-4216-8E00-6F478C150D33}" type="slidenum">
              <a:rPr lang="pl-PL"/>
              <a:pPr/>
              <a:t>2</a:t>
            </a:fld>
            <a:endParaRPr lang="pl-PL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31A3C-0942-4E95-9A7C-1EBF080922D9}" type="slidenum">
              <a:rPr lang="pl-PL"/>
              <a:pPr/>
              <a:t>11</a:t>
            </a:fld>
            <a:endParaRPr lang="pl-PL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CE455-4EFA-4AA0-95A9-0EFF1C7F6A1A}" type="slidenum">
              <a:rPr lang="pl-PL"/>
              <a:pPr/>
              <a:t>12</a:t>
            </a:fld>
            <a:endParaRPr lang="pl-PL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0F453B-CC65-45B3-9333-9B4181C1908C}" type="slidenum">
              <a:rPr lang="pl-PL"/>
              <a:pPr/>
              <a:t>13</a:t>
            </a:fld>
            <a:endParaRPr lang="pl-PL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9B2D5-692F-471B-AB44-5008B6C5AC91}" type="slidenum">
              <a:rPr lang="pl-PL"/>
              <a:pPr/>
              <a:t>14</a:t>
            </a:fld>
            <a:endParaRPr lang="pl-PL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EC1875-16BE-44F6-9E5A-1526314F8A5F}" type="slidenum">
              <a:rPr lang="pl-PL"/>
              <a:pPr/>
              <a:t>15</a:t>
            </a:fld>
            <a:endParaRPr lang="pl-PL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8F94B-09A8-4934-8E73-52D11FA22919}" type="slidenum">
              <a:rPr lang="pl-PL"/>
              <a:pPr/>
              <a:t>16</a:t>
            </a:fld>
            <a:endParaRPr lang="pl-PL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92D400-305F-42EF-A0DF-2851ECD9A847}" type="slidenum">
              <a:rPr lang="pl-PL"/>
              <a:pPr/>
              <a:t>17</a:t>
            </a:fld>
            <a:endParaRPr lang="pl-PL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A7BF1-F588-40EE-B91D-52A558998312}" type="slidenum">
              <a:rPr lang="pl-PL"/>
              <a:pPr/>
              <a:t>18</a:t>
            </a:fld>
            <a:endParaRPr lang="pl-PL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1B87D9-7759-44DE-9A49-42311E36FF62}" type="slidenum">
              <a:rPr lang="pl-PL"/>
              <a:pPr/>
              <a:t>19</a:t>
            </a:fld>
            <a:endParaRPr lang="pl-PL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FEDC1-B5C4-42B0-97B5-BC8357702302}" type="slidenum">
              <a:rPr lang="pl-PL"/>
              <a:pPr/>
              <a:t>3</a:t>
            </a:fld>
            <a:endParaRPr lang="pl-PL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BB6E1-DD35-40CB-A1FB-1898AEF8E632}" type="slidenum">
              <a:rPr lang="pl-PL"/>
              <a:pPr/>
              <a:t>4</a:t>
            </a:fld>
            <a:endParaRPr lang="pl-PL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18E897-8917-4D79-BDB6-937A2749150E}" type="slidenum">
              <a:rPr lang="pl-PL"/>
              <a:pPr/>
              <a:t>5</a:t>
            </a:fld>
            <a:endParaRPr lang="pl-PL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319F3A-265C-4949-B003-FF2F1CF2B3EC}" type="slidenum">
              <a:rPr lang="pl-PL"/>
              <a:pPr/>
              <a:t>6</a:t>
            </a:fld>
            <a:endParaRPr lang="pl-PL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D4501-A3C8-4F5F-BB38-CBEC35851DFC}" type="slidenum">
              <a:rPr lang="pl-PL"/>
              <a:pPr/>
              <a:t>7</a:t>
            </a:fld>
            <a:endParaRPr lang="pl-PL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2D450D-A0C4-4B54-A131-9B043F3FCD26}" type="slidenum">
              <a:rPr lang="pl-PL"/>
              <a:pPr/>
              <a:t>8</a:t>
            </a:fld>
            <a:endParaRPr lang="pl-PL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638CA-FEDE-4CAD-9FAE-D1A9894418FD}" type="slidenum">
              <a:rPr lang="pl-PL"/>
              <a:pPr/>
              <a:t>9</a:t>
            </a:fld>
            <a:endParaRPr lang="pl-PL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FD4C4-5D8B-4931-B040-F9A824F09302}" type="slidenum">
              <a:rPr lang="pl-PL"/>
              <a:pPr/>
              <a:t>10</a:t>
            </a:fld>
            <a:endParaRPr lang="pl-PL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01282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zh-CN" altLang="pl-PL" noProof="0" smtClean="0"/>
              <a:t>单击此处编辑母版标题样式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64008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pl-PL" noProof="0" smtClean="0"/>
              <a:t>单击此处编辑母版副标题样式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BEBF627-6866-4A4F-AA60-8C62E131E55C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2A2C8-CBC4-4357-8CD6-E702CFDCD425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60971"/>
      </p:ext>
    </p:extLst>
  </p:cSld>
  <p:clrMapOvr>
    <a:masterClrMapping/>
  </p:clrMapOvr>
  <p:transition spd="slow">
    <p:blinds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48AE5-16E2-4131-A661-D8B671B0EC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506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3F23E-9928-4ED3-8503-D4DF518CB5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550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4EA74-557B-45A2-AFF2-F9CA5A32E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3170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71F6A-6951-4638-99D0-4F712C796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0713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1E9CB-B60F-45C5-A98C-B88AD3365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816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DCE9C-85AC-4E7A-A4F7-1ADFA3C99E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5740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7FB0D-B684-4556-A0EA-849B588D09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489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AD16D-11F2-4BA0-AE43-A681EBB4C3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221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D9393-02D9-48E5-A420-50915D07C9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4626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7510B-BFF1-4858-881D-70A2144EF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6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5B3DE-68D1-4F23-8F1B-1F1BD0BDE084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88371"/>
      </p:ext>
    </p:extLst>
  </p:cSld>
  <p:clrMapOvr>
    <a:masterClrMapping/>
  </p:clrMapOvr>
  <p:transition spd="slow">
    <p:blinds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AA31F-03B7-49BD-90AB-6D941C39EF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0600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C0F6-9ABA-43AF-95EA-4C7A7386A9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1342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81EF4-48DA-4D6D-87E2-50D9D3C615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383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817AD-78C9-4CAB-AA8F-C9ED42489A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3701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AD4BF-2547-432C-A7E2-588806F52D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8043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2BB81-1AE9-44D3-8C30-71C9E08F30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0643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7654C-505A-451C-AE16-3A45022EBA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2726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B4793-EC7D-4F61-BC35-D797A1C544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3477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E309B-805B-4184-9641-A3E98AA28D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8785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12704-B610-4B23-9648-9DFD0FDDF0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17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6C886-80A1-482C-8528-6C6B02ED8F07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90285641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A3B26-6629-4F3F-A4CD-67AADF70B1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6788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36248-6247-4779-ABB7-6B9DF96ACD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3133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5323B-6F17-4A79-8B89-43633CFEE6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43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7E2F6-0E80-4BEF-9F94-8755224685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1636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D1BA5-3680-478D-BBD4-CF97AC3AA8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6157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00ACF-F5A7-488A-B0C6-CB58455EB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6949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01D8D-FA02-43B5-A225-C6D35D0AC2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2362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E65EC-572D-4ACC-B3C4-57704FEB2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5485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9834C-6F82-4F25-91E7-11E57628E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2046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6CE3E-6749-4A6D-87F2-DD4A1B7F9C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42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BF577-1F63-4568-8564-214AD2710569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5340316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6DDF7-36D1-4FF1-A18E-E156B293AC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102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541E0-0FBB-4FD1-9D1A-396933CF90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7373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E405C-BD80-4ACB-BA69-8D01040686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3574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1752600" y="304800"/>
            <a:ext cx="7010400" cy="8382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52600" y="1524000"/>
            <a:ext cx="3429000" cy="2209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5334000" y="1524000"/>
            <a:ext cx="3429000" cy="2209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1752600" y="3886200"/>
            <a:ext cx="3429000" cy="2209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334000" y="3886200"/>
            <a:ext cx="3429000" cy="2209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1905000" y="6400800"/>
            <a:ext cx="1371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316413" y="6400800"/>
            <a:ext cx="2084387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391400" y="6400800"/>
            <a:ext cx="1371600" cy="457200"/>
          </a:xfrm>
        </p:spPr>
        <p:txBody>
          <a:bodyPr/>
          <a:lstStyle>
            <a:lvl1pPr>
              <a:defRPr/>
            </a:lvl1pPr>
          </a:lstStyle>
          <a:p>
            <a:fld id="{05630C38-C902-4D73-B28F-B13C1EF8B9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8319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A5863-84B1-4841-96C5-59F86011E1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3096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19B7-DD1D-4148-87B1-DF3454CBD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9223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E5708-5636-4473-9113-C8F3842B2E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4455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2707-7425-437B-A36E-5F29EEE0EA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8487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94044-B4FC-4F1E-B58E-7BCF779827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91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D4535-C060-490C-87AE-839624CF98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03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08291-295F-4569-9A3F-9E9525688361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431821623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0CCE8-AC6A-4F42-AD35-0F089A3735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8296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F16A8-DFE2-4CD1-B23F-0D17A0DD77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8529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6C5D3-886E-4BCD-8A4A-73639A1FAE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1863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01D80-A6F0-429E-A72D-FE3012427C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8244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B129E-59B8-416C-A269-25E2792A92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32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E3C70-8B16-4CA7-8A3D-CF5BC1584223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879686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FAF47-CBFB-498A-B835-606C8F5EEF99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109465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0EDA-04B5-402D-BB29-4A664FAAFA81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447926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88EC4-B563-4100-BBD2-C72A5472659D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928305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EE4F0-D6DA-4DFD-8755-0C6193C824E7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59420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A5EC3-7F8B-45E4-8256-C9A491109CB7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16413"/>
      </p:ext>
    </p:extLst>
  </p:cSld>
  <p:clrMapOvr>
    <a:masterClrMapping/>
  </p:clrMapOvr>
  <p:transition spd="slow">
    <p:blinds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F3555-AF5C-4FD2-8891-930AF5319FA9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1449222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A4943-5AB5-48B2-AE0C-B8C0C6C27A0C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291030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AF5C2-37D5-41F4-9558-5B0FB7EF36A2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741486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01282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zh-CN" altLang="pl-PL" noProof="0" smtClean="0"/>
              <a:t>单击此处编辑母版标题样式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64008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pl-PL" noProof="0" smtClean="0"/>
              <a:t>单击此处编辑母版副标题样式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E9236D8-4A11-4186-A8BB-CAE8BDDB7122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D7D1-D32A-439E-B82B-D2FC1B4627C2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33072"/>
      </p:ext>
    </p:extLst>
  </p:cSld>
  <p:clrMapOvr>
    <a:masterClrMapping/>
  </p:clrMapOvr>
  <p:transition spd="slow">
    <p:blinds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4B934-B651-4D5F-8405-D8259C84FA5A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46959"/>
      </p:ext>
    </p:extLst>
  </p:cSld>
  <p:clrMapOvr>
    <a:masterClrMapping/>
  </p:clrMapOvr>
  <p:transition spd="slow">
    <p:blinds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EC898-8361-4F33-A8B8-FC342C7A0BC7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80004"/>
      </p:ext>
    </p:extLst>
  </p:cSld>
  <p:clrMapOvr>
    <a:masterClrMapping/>
  </p:clrMapOvr>
  <p:transition spd="slow">
    <p:blinds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E71F0-5D05-4408-974D-3E83B0C3553B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65264"/>
      </p:ext>
    </p:extLst>
  </p:cSld>
  <p:clrMapOvr>
    <a:masterClrMapping/>
  </p:clrMapOvr>
  <p:transition spd="slow">
    <p:blinds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4D0FD-6CAD-4FDD-90C1-DB663D94BE6E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92103"/>
      </p:ext>
    </p:extLst>
  </p:cSld>
  <p:clrMapOvr>
    <a:masterClrMapping/>
  </p:clrMapOvr>
  <p:transition spd="slow">
    <p:blinds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8A0B1-3031-436E-AB5D-3B0628E5F1E3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52644"/>
      </p:ext>
    </p:extLst>
  </p:cSld>
  <p:clrMapOvr>
    <a:masterClrMapping/>
  </p:clrMapOvr>
  <p:transition spd="slow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67877-0665-4094-A88D-B03ED589F7D4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22956"/>
      </p:ext>
    </p:extLst>
  </p:cSld>
  <p:clrMapOvr>
    <a:masterClrMapping/>
  </p:clrMapOvr>
  <p:transition spd="slow">
    <p:blinds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749D2-1514-47EB-8E67-52C03E9E99BA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52509"/>
      </p:ext>
    </p:extLst>
  </p:cSld>
  <p:clrMapOvr>
    <a:masterClrMapping/>
  </p:clrMapOvr>
  <p:transition spd="slow">
    <p:blinds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084FF-984C-47CF-AC76-55A74D6FE4A0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67071"/>
      </p:ext>
    </p:extLst>
  </p:cSld>
  <p:clrMapOvr>
    <a:masterClrMapping/>
  </p:clrMapOvr>
  <p:transition spd="slow">
    <p:blinds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F3CEF-3118-413D-9D36-36A9C0D11437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57682"/>
      </p:ext>
    </p:extLst>
  </p:cSld>
  <p:clrMapOvr>
    <a:masterClrMapping/>
  </p:clrMapOvr>
  <p:transition spd="slow">
    <p:blinds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083F7-0D7D-41F9-A5E2-4CE427D18983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73872"/>
      </p:ext>
    </p:extLst>
  </p:cSld>
  <p:clrMapOvr>
    <a:masterClrMapping/>
  </p:clrMapOvr>
  <p:transition spd="slow">
    <p:blinds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6F979-E6A9-4F3E-8E56-404E1DCAC580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41990855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1048C-86E4-45FF-90F7-4E3187DBFA71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2136630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4757E-E89C-4B77-AC74-1E2E27745037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926421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9A1F9-1C06-42F1-BC62-F60368033372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0858596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C6D82-DED8-4C12-9975-F63E36BA3B15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7620567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48965-8464-4FD7-BB5A-86CBA03B179F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0180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6D4BD-D7C6-4387-A778-7FCD9ED95299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79849"/>
      </p:ext>
    </p:extLst>
  </p:cSld>
  <p:clrMapOvr>
    <a:masterClrMapping/>
  </p:clrMapOvr>
  <p:transition spd="slow">
    <p:blinds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F9B69-8413-42EE-807F-505C633F6510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4782581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74ECE-5B9D-4BE2-9F43-9BEDB60E9516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42754435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2FE93-5616-4C24-8ED7-20955FF65199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3170763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99723-6C69-4D72-8ACC-3345119AAAFE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12408498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38BBFA-B03B-44FA-B1F4-8B5A565BD48B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6612461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01282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zh-CN" altLang="pl-PL" noProof="0" smtClean="0"/>
              <a:t>单击此处编辑母版标题样式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64008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pl-PL" noProof="0" smtClean="0"/>
              <a:t>单击此处编辑母版副标题样式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8490C20-9B91-4C3A-97CC-5E1BDDB07D1E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D6687-CC21-49BC-880E-E96B23E2BE54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71781"/>
      </p:ext>
    </p:extLst>
  </p:cSld>
  <p:clrMapOvr>
    <a:masterClrMapping/>
  </p:clrMapOvr>
  <p:transition spd="slow">
    <p:blinds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56B71-1756-4235-BF0F-DA0FC3647633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88478"/>
      </p:ext>
    </p:extLst>
  </p:cSld>
  <p:clrMapOvr>
    <a:masterClrMapping/>
  </p:clrMapOvr>
  <p:transition spd="slow">
    <p:blinds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3F85E-49AE-4296-A96E-0E78EC0E8297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89418"/>
      </p:ext>
    </p:extLst>
  </p:cSld>
  <p:clrMapOvr>
    <a:masterClrMapping/>
  </p:clrMapOvr>
  <p:transition spd="slow">
    <p:blinds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CD01E-F619-4939-A18C-8B9E7A100040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24818"/>
      </p:ext>
    </p:extLst>
  </p:cSld>
  <p:clrMapOvr>
    <a:masterClrMapping/>
  </p:clrMapOvr>
  <p:transition spd="slow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CEB2B-F4A7-445A-AA82-BBFA032647A8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84324"/>
      </p:ext>
    </p:extLst>
  </p:cSld>
  <p:clrMapOvr>
    <a:masterClrMapping/>
  </p:clrMapOvr>
  <p:transition spd="slow">
    <p:blinds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51B16-4490-4856-A207-0B00C88E4C02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66650"/>
      </p:ext>
    </p:extLst>
  </p:cSld>
  <p:clrMapOvr>
    <a:masterClrMapping/>
  </p:clrMapOvr>
  <p:transition spd="slow">
    <p:blinds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47BF-4E05-4A03-A9E7-8B58AC5053A6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24179"/>
      </p:ext>
    </p:extLst>
  </p:cSld>
  <p:clrMapOvr>
    <a:masterClrMapping/>
  </p:clrMapOvr>
  <p:transition spd="slow">
    <p:blinds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862C6-4FA1-470F-B3CA-CD4ABA568E59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85970"/>
      </p:ext>
    </p:extLst>
  </p:cSld>
  <p:clrMapOvr>
    <a:masterClrMapping/>
  </p:clrMapOvr>
  <p:transition spd="slow">
    <p:blinds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10A1D-254A-4CE9-8271-AD60B3F28880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65380"/>
      </p:ext>
    </p:extLst>
  </p:cSld>
  <p:clrMapOvr>
    <a:masterClrMapping/>
  </p:clrMapOvr>
  <p:transition spd="slow">
    <p:blinds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66307-57C7-49C9-A1A6-935363B651F8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19267"/>
      </p:ext>
    </p:extLst>
  </p:cSld>
  <p:clrMapOvr>
    <a:masterClrMapping/>
  </p:clrMapOvr>
  <p:transition spd="slow">
    <p:blinds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CE1D8-CBC1-466B-A1EA-6FE110D5B167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24583"/>
      </p:ext>
    </p:extLst>
  </p:cSld>
  <p:clrMapOvr>
    <a:masterClrMapping/>
  </p:clrMapOvr>
  <p:transition spd="slow">
    <p:blinds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46F31-282C-49B4-B8C0-D7D81151F3F1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5231394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E3216-10AC-481E-AC77-6FCC4F579156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88416080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5B3FE-26FA-4111-BF42-6C85E8140474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7942213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8E739-9D0E-481A-9246-EC1A1F97A518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23522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B180E-BCB1-490E-A264-195DF619F16B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68264"/>
      </p:ext>
    </p:extLst>
  </p:cSld>
  <p:clrMapOvr>
    <a:masterClrMapping/>
  </p:clrMapOvr>
  <p:transition spd="slow">
    <p:blinds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636F1-2C4D-4D46-9042-AA016BCB565E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8307885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BD7EF-7CAB-45FE-B64B-E9794423CE51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98730993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548FE-5589-43DF-83DD-563E47977BE4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6427400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C0C51-66C8-4571-951E-D2E74F664E07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7018269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05610-037D-4098-9659-01A44818415F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18424510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C3450-3FC3-4994-ACDF-B8707D4EA0E4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16691492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397A0-E7B6-417A-8C9A-7A320C62F2FB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6772727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01282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zh-CN" altLang="pl-PL" noProof="0" smtClean="0"/>
              <a:t>单击此处编辑母版标题样式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64008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pl-PL" noProof="0" smtClean="0"/>
              <a:t>单击此处编辑母版副标题样式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D01DF5F-E003-47D6-B01A-742FD4609130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33B7B-8E84-4ED4-A9FD-65F2761B8D46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43101"/>
      </p:ext>
    </p:extLst>
  </p:cSld>
  <p:clrMapOvr>
    <a:masterClrMapping/>
  </p:clrMapOvr>
  <p:transition spd="slow">
    <p:blinds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4B371-F0E0-4386-9A44-35ECB8A347BE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8555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9ECE9-AE1D-439B-9729-5486BB02D314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09570"/>
      </p:ext>
    </p:extLst>
  </p:cSld>
  <p:clrMapOvr>
    <a:masterClrMapping/>
  </p:clrMapOvr>
  <p:transition spd="slow">
    <p:blinds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F156B-4DBF-44D5-A693-B32114CD704A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69952"/>
      </p:ext>
    </p:extLst>
  </p:cSld>
  <p:clrMapOvr>
    <a:masterClrMapping/>
  </p:clrMapOvr>
  <p:transition spd="slow">
    <p:blinds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BFE71-E2A2-4EDA-8D63-39D8906E3980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85551"/>
      </p:ext>
    </p:extLst>
  </p:cSld>
  <p:clrMapOvr>
    <a:masterClrMapping/>
  </p:clrMapOvr>
  <p:transition spd="slow">
    <p:blinds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5212A-013D-4881-AADE-409E27634C74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39788"/>
      </p:ext>
    </p:extLst>
  </p:cSld>
  <p:clrMapOvr>
    <a:masterClrMapping/>
  </p:clrMapOvr>
  <p:transition spd="slow">
    <p:blinds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8E803-1FFF-4988-B74D-B05CCCD76551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72924"/>
      </p:ext>
    </p:extLst>
  </p:cSld>
  <p:clrMapOvr>
    <a:masterClrMapping/>
  </p:clrMapOvr>
  <p:transition spd="slow">
    <p:blinds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CA8EE-7877-4CC4-9848-A35D1FA3F24B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9381"/>
      </p:ext>
    </p:extLst>
  </p:cSld>
  <p:clrMapOvr>
    <a:masterClrMapping/>
  </p:clrMapOvr>
  <p:transition spd="slow">
    <p:blinds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BEA66-1EBD-4D0C-BE5C-9D3BC8E1D8F5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67979"/>
      </p:ext>
    </p:extLst>
  </p:cSld>
  <p:clrMapOvr>
    <a:masterClrMapping/>
  </p:clrMapOvr>
  <p:transition spd="slow">
    <p:blinds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59F20-D1A5-4132-9E1C-7BCC17133979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33615"/>
      </p:ext>
    </p:extLst>
  </p:cSld>
  <p:clrMapOvr>
    <a:masterClrMapping/>
  </p:clrMapOvr>
  <p:transition spd="slow">
    <p:blinds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4DD49-1329-4830-A471-2607644AFD5A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22072"/>
      </p:ext>
    </p:extLst>
  </p:cSld>
  <p:clrMapOvr>
    <a:masterClrMapping/>
  </p:clrMapOvr>
  <p:transition spd="slow">
    <p:blinds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79461-66EA-4631-9834-3CD092BC7D4E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404370659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46A84-2FC3-4658-B7AF-2D86E2D1537B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106014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8C49C-8DBF-4EE1-B7A9-97A9132BC6F0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51363"/>
      </p:ext>
    </p:extLst>
  </p:cSld>
  <p:clrMapOvr>
    <a:masterClrMapping/>
  </p:clrMapOvr>
  <p:transition spd="slow">
    <p:blinds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B4859-4133-445B-9A32-C0212260CA10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6239383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CC033-13DA-4FEE-8849-2697088FC321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172808410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6D841-F0B5-4BE9-AF9B-C8032EBCD6BC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812905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2167B-D616-4482-9B7B-47FE4A9F64F8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3534270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0B214-4384-4FE8-817B-521AF5F68BB6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339234157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A04D5-3846-4EAB-9D6A-FED89D8A0BCC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103316389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FE7B2-EB3B-4B60-A2CE-A4E68C7E01B0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71267047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D5F3B-8A37-486F-A0BA-E2B89FB481DE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89897933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zh-CN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13314-196D-48F1-AC91-9FD26EEB35CF}" type="slidenum">
              <a:rPr lang="pl-PL" altLang="zh-CN"/>
              <a:pPr/>
              <a:t>‹#›</a:t>
            </a:fld>
            <a:endParaRPr lang="pl-PL" altLang="zh-CN"/>
          </a:p>
        </p:txBody>
      </p:sp>
    </p:spTree>
    <p:extLst>
      <p:ext uri="{BB962C8B-B14F-4D97-AF65-F5344CB8AC3E}">
        <p14:creationId xmlns:p14="http://schemas.microsoft.com/office/powerpoint/2010/main" val="269140265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3D986-73DB-46EA-9CC3-6F9F27F308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29577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46968-6926-4272-BE78-ACBE7F42B04B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38284"/>
      </p:ext>
    </p:extLst>
  </p:cSld>
  <p:clrMapOvr>
    <a:masterClrMapping/>
  </p:clrMapOvr>
  <p:transition spd="slow">
    <p:blinds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395CC-CE37-4901-A56E-86F13FD7B7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48222"/>
      </p:ext>
    </p:extLst>
  </p:cSld>
  <p:clrMapOvr>
    <a:masterClrMapping/>
  </p:clrMapOvr>
  <p:transition spd="slow">
    <p:blinds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D415A-16EF-47A4-88BF-A6EF5984D0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24621"/>
      </p:ext>
    </p:extLst>
  </p:cSld>
  <p:clrMapOvr>
    <a:masterClrMapping/>
  </p:clrMapOvr>
  <p:transition spd="slow">
    <p:blinds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52600" y="14478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34000" y="14478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2954A-E1CA-486F-9C2D-AE900279D1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78381"/>
      </p:ext>
    </p:extLst>
  </p:cSld>
  <p:clrMapOvr>
    <a:masterClrMapping/>
  </p:clrMapOvr>
  <p:transition spd="slow">
    <p:blinds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A6F79-058C-48BD-931F-AAD5565500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01061"/>
      </p:ext>
    </p:extLst>
  </p:cSld>
  <p:clrMapOvr>
    <a:masterClrMapping/>
  </p:clrMapOvr>
  <p:transition spd="slow">
    <p:blinds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B1F63-D492-4083-9DC0-D7060E941A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29484"/>
      </p:ext>
    </p:extLst>
  </p:cSld>
  <p:clrMapOvr>
    <a:masterClrMapping/>
  </p:clrMapOvr>
  <p:transition spd="slow">
    <p:blinds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FB50C-D5E0-44B9-ADE7-7676748353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00628"/>
      </p:ext>
    </p:extLst>
  </p:cSld>
  <p:clrMapOvr>
    <a:masterClrMapping/>
  </p:clrMapOvr>
  <p:transition spd="slow">
    <p:blinds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2E9C1-3FFF-4E5A-AE40-C26508547A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93330"/>
      </p:ext>
    </p:extLst>
  </p:cSld>
  <p:clrMapOvr>
    <a:masterClrMapping/>
  </p:clrMapOvr>
  <p:transition spd="slow">
    <p:blinds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121A6-223A-4045-847D-46BE82C704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38919"/>
      </p:ext>
    </p:extLst>
  </p:cSld>
  <p:clrMapOvr>
    <a:masterClrMapping/>
  </p:clrMapOvr>
  <p:transition spd="slow">
    <p:blinds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8A8A8-E193-4482-BB3A-DF0F44C160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59469"/>
      </p:ext>
    </p:extLst>
  </p:cSld>
  <p:clrMapOvr>
    <a:masterClrMapping/>
  </p:clrMapOvr>
  <p:transition spd="slow">
    <p:blinds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15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15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DE6C-F2CA-401D-B4D6-51C0807348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09836"/>
      </p:ext>
    </p:extLst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Relationship Id="rId14" Type="http://schemas.openxmlformats.org/officeDocument/2006/relationships/image" Target="../media/image4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单击此处编辑母版标题样式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单击此处编辑母版文本样式</a:t>
            </a:r>
          </a:p>
          <a:p>
            <a:pPr lvl="1"/>
            <a:r>
              <a:rPr lang="zh-CN" altLang="pl-PL" smtClean="0"/>
              <a:t>第二级</a:t>
            </a:r>
          </a:p>
          <a:p>
            <a:pPr lvl="2"/>
            <a:r>
              <a:rPr lang="zh-CN" altLang="pl-PL" smtClean="0"/>
              <a:t>第三级</a:t>
            </a:r>
          </a:p>
          <a:p>
            <a:pPr lvl="3"/>
            <a:r>
              <a:rPr lang="zh-CN" altLang="pl-PL" smtClean="0"/>
              <a:t>第四级</a:t>
            </a:r>
          </a:p>
          <a:p>
            <a:pPr lvl="4"/>
            <a:r>
              <a:rPr lang="zh-CN" altLang="pl-PL" smtClean="0"/>
              <a:t>第五级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05E66C-2E24-43CE-AEDF-2EBA82915FB6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Kliknij, aby edytować styl wzorca tytułu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Kliknij, aby edytować style wzorca tekstu</a:t>
            </a:r>
          </a:p>
          <a:p>
            <a:pPr lvl="1"/>
            <a:r>
              <a:rPr lang="en-US" smtClean="0"/>
              <a:t>Drugi poziom</a:t>
            </a:r>
          </a:p>
          <a:p>
            <a:pPr lvl="2"/>
            <a:r>
              <a:rPr lang="en-US" smtClean="0"/>
              <a:t>Trzeci poziom</a:t>
            </a:r>
          </a:p>
          <a:p>
            <a:pPr lvl="3"/>
            <a:r>
              <a:rPr lang="en-US" smtClean="0"/>
              <a:t>Czwarty poziom</a:t>
            </a:r>
          </a:p>
          <a:p>
            <a:pPr lvl="4"/>
            <a:r>
              <a:rPr lang="en-US" smtClean="0"/>
              <a:t>Piąty poziom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51BE89-267B-4EB5-AA26-326A51A9C2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367" name="TextBox 17"/>
          <p:cNvSpPr txBox="1">
            <a:spLocks noChangeArrowheads="1"/>
          </p:cNvSpPr>
          <p:nvPr/>
        </p:nvSpPr>
        <p:spPr bwMode="auto">
          <a:xfrm rot="10800000" flipV="1">
            <a:off x="5789613" y="5561013"/>
            <a:ext cx="2897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endParaRPr lang="zh-CN" altLang="en-US">
              <a:latin typeface="Garamond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B1FB1207-2EFE-41DA-9B52-3ADBC0756A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Kliknij, aby edytować styl wzorca tytułu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Kliknij, aby edytować style wzorca tekstu</a:t>
            </a:r>
          </a:p>
          <a:p>
            <a:pPr lvl="1"/>
            <a:r>
              <a:rPr lang="en-US" smtClean="0"/>
              <a:t>Drugi poziom</a:t>
            </a:r>
          </a:p>
          <a:p>
            <a:pPr lvl="2"/>
            <a:r>
              <a:rPr lang="en-US" smtClean="0"/>
              <a:t>Trzeci poziom</a:t>
            </a:r>
          </a:p>
          <a:p>
            <a:pPr lvl="3"/>
            <a:r>
              <a:rPr lang="en-US" smtClean="0"/>
              <a:t>Czwarty poziom</a:t>
            </a:r>
          </a:p>
          <a:p>
            <a:pPr lvl="4"/>
            <a:r>
              <a:rPr lang="en-US" smtClean="0"/>
              <a:t>Piąty poziom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738D7D-DB72-4D5A-90CF-D41A3439F4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7463" name="TextBox 17"/>
          <p:cNvSpPr txBox="1">
            <a:spLocks noChangeArrowheads="1"/>
          </p:cNvSpPr>
          <p:nvPr/>
        </p:nvSpPr>
        <p:spPr bwMode="auto">
          <a:xfrm rot="10800000" flipV="1">
            <a:off x="5789613" y="5561013"/>
            <a:ext cx="2897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endParaRPr lang="zh-CN" altLang="en-US">
              <a:latin typeface="Garamond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5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单击此处编辑母版标题样式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单击此处编辑母版文本样式</a:t>
            </a:r>
          </a:p>
          <a:p>
            <a:pPr lvl="1"/>
            <a:r>
              <a:rPr lang="en-US" smtClean="0"/>
              <a:t>第二级</a:t>
            </a:r>
          </a:p>
          <a:p>
            <a:pPr lvl="2"/>
            <a:r>
              <a:rPr lang="en-US" smtClean="0"/>
              <a:t>第三级</a:t>
            </a:r>
          </a:p>
          <a:p>
            <a:pPr lvl="3"/>
            <a:r>
              <a:rPr lang="en-US" smtClean="0"/>
              <a:t>第四级</a:t>
            </a:r>
          </a:p>
          <a:p>
            <a:pPr lvl="4"/>
            <a:r>
              <a:rPr lang="en-US" smtClean="0"/>
              <a:t>第五级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95D649F1-72B0-4589-AE3A-26DB95335C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单击此处编辑母版标题样式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单击此处编辑母版文本样式</a:t>
            </a:r>
          </a:p>
          <a:p>
            <a:pPr lvl="1"/>
            <a:r>
              <a:rPr lang="zh-CN" altLang="pl-PL" smtClean="0"/>
              <a:t>第二级</a:t>
            </a:r>
          </a:p>
          <a:p>
            <a:pPr lvl="2"/>
            <a:r>
              <a:rPr lang="zh-CN" altLang="pl-PL" smtClean="0"/>
              <a:t>第三级</a:t>
            </a:r>
          </a:p>
          <a:p>
            <a:pPr lvl="3"/>
            <a:r>
              <a:rPr lang="zh-CN" altLang="pl-PL" smtClean="0"/>
              <a:t>第四级</a:t>
            </a:r>
          </a:p>
          <a:p>
            <a:pPr lvl="4"/>
            <a:r>
              <a:rPr lang="zh-CN" altLang="pl-PL" smtClean="0"/>
              <a:t>第五级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zh-CN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zh-CN"/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095C7F-AB9D-4861-B29C-44DA7E6662D5}" type="slidenum">
              <a:rPr lang="pl-PL" altLang="zh-CN"/>
              <a:pPr/>
              <a:t>‹#›</a:t>
            </a:fld>
            <a:endParaRPr lang="pl-PL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单击此处编辑母版标题样式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单击此处编辑母版文本样式</a:t>
            </a:r>
          </a:p>
          <a:p>
            <a:pPr lvl="1"/>
            <a:r>
              <a:rPr lang="zh-CN" altLang="pl-PL" smtClean="0"/>
              <a:t>第二级</a:t>
            </a:r>
          </a:p>
          <a:p>
            <a:pPr lvl="2"/>
            <a:r>
              <a:rPr lang="zh-CN" altLang="pl-PL" smtClean="0"/>
              <a:t>第三级</a:t>
            </a:r>
          </a:p>
          <a:p>
            <a:pPr lvl="3"/>
            <a:r>
              <a:rPr lang="zh-CN" altLang="pl-PL" smtClean="0"/>
              <a:t>第四级</a:t>
            </a:r>
          </a:p>
          <a:p>
            <a:pPr lvl="4"/>
            <a:r>
              <a:rPr lang="zh-CN" altLang="pl-PL" smtClean="0"/>
              <a:t>第五级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EA16BA-8F64-475E-BE4C-4C32AFC0CADA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单击此处编辑母版标题样式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单击此处编辑母版文本样式</a:t>
            </a:r>
          </a:p>
          <a:p>
            <a:pPr lvl="1"/>
            <a:r>
              <a:rPr lang="zh-CN" altLang="pl-PL" smtClean="0"/>
              <a:t>第二级</a:t>
            </a:r>
          </a:p>
          <a:p>
            <a:pPr lvl="2"/>
            <a:r>
              <a:rPr lang="zh-CN" altLang="pl-PL" smtClean="0"/>
              <a:t>第三级</a:t>
            </a:r>
          </a:p>
          <a:p>
            <a:pPr lvl="3"/>
            <a:r>
              <a:rPr lang="zh-CN" altLang="pl-PL" smtClean="0"/>
              <a:t>第四级</a:t>
            </a:r>
          </a:p>
          <a:p>
            <a:pPr lvl="4"/>
            <a:r>
              <a:rPr lang="zh-CN" altLang="pl-PL" smtClean="0"/>
              <a:t>第五级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zh-CN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zh-CN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8AC2C7-EF41-4F8E-880D-26A92BAC841A}" type="slidenum">
              <a:rPr lang="pl-PL" altLang="zh-CN"/>
              <a:pPr/>
              <a:t>‹#›</a:t>
            </a:fld>
            <a:endParaRPr lang="pl-PL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单击此处编辑母版标题样式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单击此处编辑母版文本样式</a:t>
            </a:r>
          </a:p>
          <a:p>
            <a:pPr lvl="1"/>
            <a:r>
              <a:rPr lang="zh-CN" altLang="pl-PL" smtClean="0"/>
              <a:t>第二级</a:t>
            </a:r>
          </a:p>
          <a:p>
            <a:pPr lvl="2"/>
            <a:r>
              <a:rPr lang="zh-CN" altLang="pl-PL" smtClean="0"/>
              <a:t>第三级</a:t>
            </a:r>
          </a:p>
          <a:p>
            <a:pPr lvl="3"/>
            <a:r>
              <a:rPr lang="zh-CN" altLang="pl-PL" smtClean="0"/>
              <a:t>第四级</a:t>
            </a:r>
          </a:p>
          <a:p>
            <a:pPr lvl="4"/>
            <a:r>
              <a:rPr lang="zh-CN" altLang="pl-PL" smtClean="0"/>
              <a:t>第五级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8B0A682-7EA5-4EF9-AF4B-54329929A31E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单击此处编辑母版标题样式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单击此处编辑母版文本样式</a:t>
            </a:r>
          </a:p>
          <a:p>
            <a:pPr lvl="1"/>
            <a:r>
              <a:rPr lang="zh-CN" altLang="pl-PL" smtClean="0"/>
              <a:t>第二级</a:t>
            </a:r>
          </a:p>
          <a:p>
            <a:pPr lvl="2"/>
            <a:r>
              <a:rPr lang="zh-CN" altLang="pl-PL" smtClean="0"/>
              <a:t>第三级</a:t>
            </a:r>
          </a:p>
          <a:p>
            <a:pPr lvl="3"/>
            <a:r>
              <a:rPr lang="zh-CN" altLang="pl-PL" smtClean="0"/>
              <a:t>第四级</a:t>
            </a:r>
          </a:p>
          <a:p>
            <a:pPr lvl="4"/>
            <a:r>
              <a:rPr lang="zh-CN" altLang="pl-PL" smtClean="0"/>
              <a:t>第五级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zh-CN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zh-CN"/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82DEC7-CC0F-4A8D-AD68-06644A28AE61}" type="slidenum">
              <a:rPr lang="pl-PL" altLang="zh-CN"/>
              <a:pPr/>
              <a:t>‹#›</a:t>
            </a:fld>
            <a:endParaRPr lang="pl-PL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单击此处编辑母版标题样式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单击此处编辑母版文本样式</a:t>
            </a:r>
          </a:p>
          <a:p>
            <a:pPr lvl="1"/>
            <a:r>
              <a:rPr lang="zh-CN" altLang="pl-PL" smtClean="0"/>
              <a:t>第二级</a:t>
            </a:r>
          </a:p>
          <a:p>
            <a:pPr lvl="2"/>
            <a:r>
              <a:rPr lang="zh-CN" altLang="pl-PL" smtClean="0"/>
              <a:t>第三级</a:t>
            </a:r>
          </a:p>
          <a:p>
            <a:pPr lvl="3"/>
            <a:r>
              <a:rPr lang="zh-CN" altLang="pl-PL" smtClean="0"/>
              <a:t>第四级</a:t>
            </a:r>
          </a:p>
          <a:p>
            <a:pPr lvl="4"/>
            <a:r>
              <a:rPr lang="zh-CN" altLang="pl-PL" smtClean="0"/>
              <a:t>第五级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99158C-5B98-497E-BB23-047DAE7579EF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黑体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单击此处编辑母版标题样式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pl-PL" smtClean="0"/>
              <a:t>单击此处编辑母版文本样式</a:t>
            </a:r>
          </a:p>
          <a:p>
            <a:pPr lvl="1"/>
            <a:r>
              <a:rPr lang="zh-CN" altLang="pl-PL" smtClean="0"/>
              <a:t>第二级</a:t>
            </a:r>
          </a:p>
          <a:p>
            <a:pPr lvl="2"/>
            <a:r>
              <a:rPr lang="zh-CN" altLang="pl-PL" smtClean="0"/>
              <a:t>第三级</a:t>
            </a:r>
          </a:p>
          <a:p>
            <a:pPr lvl="3"/>
            <a:r>
              <a:rPr lang="zh-CN" altLang="pl-PL" smtClean="0"/>
              <a:t>第四级</a:t>
            </a:r>
          </a:p>
          <a:p>
            <a:pPr lvl="4"/>
            <a:r>
              <a:rPr lang="zh-CN" altLang="pl-PL" smtClean="0"/>
              <a:t>第五级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zh-CN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zh-CN"/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302A08-5E5B-46DE-B970-F0A999A50A28}" type="slidenum">
              <a:rPr lang="pl-PL" altLang="zh-CN"/>
              <a:pPr/>
              <a:t>‹#›</a:t>
            </a:fld>
            <a:endParaRPr lang="pl-PL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Kliknij, aby edytować styl wzorca tytułu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447800"/>
            <a:ext cx="7010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Kliknij, aby edytować style wzorca tekstu</a:t>
            </a:r>
          </a:p>
          <a:p>
            <a:pPr lvl="1"/>
            <a:r>
              <a:rPr lang="en-US" smtClean="0"/>
              <a:t>Drugi poziom</a:t>
            </a:r>
          </a:p>
          <a:p>
            <a:pPr lvl="2"/>
            <a:r>
              <a:rPr lang="en-US" smtClean="0"/>
              <a:t>Trzeci poziom</a:t>
            </a:r>
          </a:p>
          <a:p>
            <a:pPr lvl="3"/>
            <a:r>
              <a:rPr lang="en-US" smtClean="0"/>
              <a:t>Czwarty poziom</a:t>
            </a:r>
          </a:p>
          <a:p>
            <a:pPr lvl="4"/>
            <a:r>
              <a:rPr lang="en-US" smtClean="0"/>
              <a:t>Piąty poziom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3A7A89-C6A7-4E83-97F8-E725D8EF5D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1340768"/>
            <a:ext cx="7010400" cy="838200"/>
          </a:xfrm>
        </p:spPr>
        <p:txBody>
          <a:bodyPr/>
          <a:lstStyle/>
          <a:p>
            <a:pPr algn="ctr"/>
            <a:r>
              <a:rPr lang="pl-PL" dirty="0" smtClean="0">
                <a:latin typeface="Bodoni MT" pitchFamily="18" charset="0"/>
              </a:rPr>
              <a:t>6-latek w naszej szkole</a:t>
            </a:r>
            <a:endParaRPr lang="pl-PL" dirty="0">
              <a:latin typeface="Bodoni MT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2996952"/>
            <a:ext cx="7010400" cy="2880320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>
                <a:latin typeface="Bodoni MT" pitchFamily="18" charset="0"/>
              </a:rPr>
              <a:t>Podsumowanie ankiety skierowanej </a:t>
            </a:r>
          </a:p>
          <a:p>
            <a:pPr marL="0" indent="0" algn="ctr">
              <a:buNone/>
            </a:pPr>
            <a:r>
              <a:rPr lang="pl-PL" dirty="0" smtClean="0">
                <a:latin typeface="Bodoni MT" pitchFamily="18" charset="0"/>
              </a:rPr>
              <a:t>do Rodziców/Opiekunów prawnych dzieci, które w wieku 6 lat </a:t>
            </a:r>
          </a:p>
          <a:p>
            <a:pPr marL="0" indent="0" algn="ctr">
              <a:buNone/>
            </a:pPr>
            <a:r>
              <a:rPr lang="pl-PL" dirty="0" smtClean="0">
                <a:latin typeface="Bodoni MT" pitchFamily="18" charset="0"/>
              </a:rPr>
              <a:t>rozpoczęły naukę w klasie I</a:t>
            </a:r>
          </a:p>
          <a:p>
            <a:pPr marL="0" indent="0" algn="ctr">
              <a:buNone/>
            </a:pPr>
            <a:r>
              <a:rPr lang="pl-PL" dirty="0" smtClean="0">
                <a:latin typeface="Bodoni MT" pitchFamily="18" charset="0"/>
              </a:rPr>
              <a:t>Kwiecień 2013 r.</a:t>
            </a:r>
            <a:endParaRPr lang="pl-PL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90579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450" y="404813"/>
            <a:ext cx="7772400" cy="1470025"/>
          </a:xfrm>
        </p:spPr>
        <p:txBody>
          <a:bodyPr/>
          <a:lstStyle/>
          <a:p>
            <a:pPr algn="ctr"/>
            <a:r>
              <a:rPr lang="pl-PL" sz="2400" dirty="0">
                <a:latin typeface="Times New Roman" pitchFamily="18" charset="0"/>
              </a:rPr>
              <a:t>Czy szkoła zapewniła dziecku bezpieczeństwo fizyczne i psychiczne?</a:t>
            </a:r>
            <a:r>
              <a:rPr lang="pl-PL" sz="2000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15368" name="Object 8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547813" y="2060575"/>
          <a:ext cx="6119812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Wykres" r:id="rId4" imgW="2743200" imgH="1828800" progId="MSGraph.Chart.5">
                  <p:embed followColorScheme="full"/>
                </p:oleObj>
              </mc:Choice>
              <mc:Fallback>
                <p:oleObj name="Wykres" r:id="rId4" imgW="2743200" imgH="1828800" progId="MSGraph.Chart.5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060575"/>
                        <a:ext cx="6119812" cy="367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6013" y="260350"/>
            <a:ext cx="7772400" cy="1470025"/>
          </a:xfrm>
        </p:spPr>
        <p:txBody>
          <a:bodyPr/>
          <a:lstStyle/>
          <a:p>
            <a:pPr algn="ctr"/>
            <a:r>
              <a:rPr lang="pl-PL" sz="2000" dirty="0">
                <a:latin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</a:rPr>
              <a:t>Czy nauczyciele byli dobrze przygotowani do pracy z małymi dziećmi?</a:t>
            </a:r>
          </a:p>
        </p:txBody>
      </p:sp>
      <p:graphicFrame>
        <p:nvGraphicFramePr>
          <p:cNvPr id="17416" name="Object 8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763713" y="1976438"/>
          <a:ext cx="5976937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Wykres" r:id="rId4" imgW="2743200" imgH="1828800" progId="MSGraph.Chart.5">
                  <p:embed/>
                </p:oleObj>
              </mc:Choice>
              <mc:Fallback>
                <p:oleObj name="Wykres" r:id="rId4" imgW="2743200" imgH="1828800" progId="MSGraph.Chart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976438"/>
                        <a:ext cx="5976937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333375"/>
            <a:ext cx="7772400" cy="1470025"/>
          </a:xfrm>
        </p:spPr>
        <p:txBody>
          <a:bodyPr/>
          <a:lstStyle/>
          <a:p>
            <a:pPr algn="ctr"/>
            <a:r>
              <a:rPr lang="pl-PL" sz="2400">
                <a:latin typeface="Times New Roman" pitchFamily="18" charset="0"/>
              </a:rPr>
              <a:t>Czy program był dostosowany do możliwości dziecka  6-letniego?</a:t>
            </a:r>
          </a:p>
        </p:txBody>
      </p:sp>
      <p:graphicFrame>
        <p:nvGraphicFramePr>
          <p:cNvPr id="19468" name="Object 12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476375" y="1341438"/>
          <a:ext cx="6503988" cy="438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Wykres" r:id="rId4" imgW="2781233" imgH="1876357" progId="MSGraph.Chart.5">
                  <p:embed followColorScheme="full"/>
                </p:oleObj>
              </mc:Choice>
              <mc:Fallback>
                <p:oleObj name="Wykres" r:id="rId4" imgW="2781233" imgH="1876357" progId="MSGraph.Chart.5">
                  <p:embed followColorScheme="full"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341438"/>
                        <a:ext cx="6503988" cy="438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2988" y="188913"/>
            <a:ext cx="7772400" cy="1470025"/>
          </a:xfrm>
        </p:spPr>
        <p:txBody>
          <a:bodyPr/>
          <a:lstStyle/>
          <a:p>
            <a:pPr algn="ctr"/>
            <a:r>
              <a:rPr lang="pl-PL" sz="2400">
                <a:latin typeface="Times New Roman" pitchFamily="18" charset="0"/>
              </a:rPr>
              <a:t>Czy dziecko po zajęciach w szkole i odrobieniu zadań domowych miało wolny czas na zabawę i kontakt z rodzicami?</a:t>
            </a:r>
            <a:r>
              <a:rPr lang="pl-PL" sz="200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1908175" y="1628775"/>
          <a:ext cx="5543550" cy="388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Wykres" r:id="rId4" imgW="2743200" imgH="1828800" progId="MSGraph.Chart.5">
                  <p:embed/>
                </p:oleObj>
              </mc:Choice>
              <mc:Fallback>
                <p:oleObj name="Wykres" r:id="rId4" imgW="2743200" imgH="1828800" progId="MSGraph.Chart.5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628775"/>
                        <a:ext cx="5543550" cy="388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450" y="333375"/>
            <a:ext cx="7772400" cy="1470025"/>
          </a:xfrm>
        </p:spPr>
        <p:txBody>
          <a:bodyPr/>
          <a:lstStyle/>
          <a:p>
            <a:pPr algn="ctr"/>
            <a:r>
              <a:rPr lang="pl-PL" sz="2800">
                <a:latin typeface="Times New Roman" pitchFamily="18" charset="0"/>
              </a:rPr>
              <a:t>Czy życie emocjonalne dziecka było pod kontrolą nauczycieli, tzn. czy dostrzegali emocje dziecka i reagowali adekwatnie do sytuacji?</a:t>
            </a:r>
          </a:p>
        </p:txBody>
      </p:sp>
      <p:graphicFrame>
        <p:nvGraphicFramePr>
          <p:cNvPr id="23559" name="Object 7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835150" y="1773238"/>
          <a:ext cx="5832475" cy="405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Wykres" r:id="rId4" imgW="2743200" imgH="1828800" progId="MSGraph.Chart.5">
                  <p:embed followColorScheme="full"/>
                </p:oleObj>
              </mc:Choice>
              <mc:Fallback>
                <p:oleObj name="Wykres" r:id="rId4" imgW="2743200" imgH="1828800" progId="MSGraph.Chart.5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773238"/>
                        <a:ext cx="5832475" cy="4054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404813"/>
            <a:ext cx="7772400" cy="1470025"/>
          </a:xfrm>
        </p:spPr>
        <p:txBody>
          <a:bodyPr/>
          <a:lstStyle/>
          <a:p>
            <a:pPr algn="ctr"/>
            <a:r>
              <a:rPr lang="pl-PL" sz="2000">
                <a:latin typeface="Times New Roman" pitchFamily="18" charset="0"/>
              </a:rPr>
              <a:t> </a:t>
            </a:r>
            <a:r>
              <a:rPr lang="pl-PL" sz="2400">
                <a:latin typeface="Times New Roman" pitchFamily="18" charset="0"/>
              </a:rPr>
              <a:t>Czy proces uczenia dyscypliny szkolnej był prowadzony zgodnie z cechami osobowości i temperamentu dziecka?</a:t>
            </a:r>
            <a:r>
              <a:rPr lang="pl-PL" sz="200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5607" name="Object 7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547813" y="1773238"/>
          <a:ext cx="6337300" cy="422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Wykres" r:id="rId4" imgW="2743200" imgH="1828800" progId="MSGraph.Chart.5">
                  <p:embed followColorScheme="full"/>
                </p:oleObj>
              </mc:Choice>
              <mc:Fallback>
                <p:oleObj name="Wykres" r:id="rId4" imgW="2743200" imgH="1828800" progId="MSGraph.Chart.5">
                  <p:embed followColorScheme="full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773238"/>
                        <a:ext cx="6337300" cy="4224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87450" y="260350"/>
            <a:ext cx="7772400" cy="1470025"/>
          </a:xfrm>
        </p:spPr>
        <p:txBody>
          <a:bodyPr/>
          <a:lstStyle/>
          <a:p>
            <a:pPr algn="ctr"/>
            <a:r>
              <a:rPr lang="pl-PL" sz="2400">
                <a:latin typeface="Times New Roman" pitchFamily="18" charset="0"/>
              </a:rPr>
              <a:t>Czy poleciłaby/poleciłby Pani/Pan innym rodzicom, biorąc pod uwagę własne doświadczenia, podjęcie decyzji o posłaniu swojego sześcioletniego dziecka do szkoły podstawowej, do której obecnie uczęszcza Pani/Pana dziecko?</a:t>
            </a:r>
          </a:p>
        </p:txBody>
      </p:sp>
      <p:graphicFrame>
        <p:nvGraphicFramePr>
          <p:cNvPr id="27658" name="Object 10"/>
          <p:cNvGraphicFramePr>
            <a:graphicFrameLocks noGrp="1" noChangeAspect="1"/>
          </p:cNvGraphicFramePr>
          <p:nvPr>
            <p:ph type="subTitle" idx="1"/>
            <p:extLst>
              <p:ext uri="{D42A27DB-BD31-4B8C-83A1-F6EECF244321}">
                <p14:modId xmlns:p14="http://schemas.microsoft.com/office/powerpoint/2010/main" val="1299159113"/>
              </p:ext>
            </p:extLst>
          </p:nvPr>
        </p:nvGraphicFramePr>
        <p:xfrm>
          <a:off x="1979613" y="2060575"/>
          <a:ext cx="5545137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Wykres" r:id="rId4" imgW="2743200" imgH="1828868" progId="MSGraph.Chart.8">
                  <p:embed followColorScheme="full"/>
                </p:oleObj>
              </mc:Choice>
              <mc:Fallback>
                <p:oleObj name="Wykres" r:id="rId4" imgW="2743200" imgH="1828868" progId="MSGraph.Chart.8">
                  <p:embed followColorScheme="full"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060575"/>
                        <a:ext cx="5545137" cy="386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1403350" y="2924175"/>
            <a:ext cx="7489825" cy="1143000"/>
          </a:xfrm>
        </p:spPr>
        <p:txBody>
          <a:bodyPr/>
          <a:lstStyle/>
          <a:p>
            <a:r>
              <a:rPr lang="pl-PL" sz="2400" dirty="0">
                <a:solidFill>
                  <a:schemeClr val="tx1"/>
                </a:solidFill>
              </a:rPr>
              <a:t/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  <a:t>Odpowiedź „nie” ponieważ:</a:t>
            </a:r>
            <a:b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  <a:t>-brak dojrzałości emocjonalnej u dzieci sześcioletnich,</a:t>
            </a:r>
            <a:b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  <a:t>- nadmiar obowiązków i zadań domowych,</a:t>
            </a:r>
            <a:b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  <a:t>- dzieci sześcioletnie nie radzą   z wykonywaniem niektórych zadań podczas lekcji,</a:t>
            </a:r>
            <a:b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  <a:t>- uczeń sześcioletni nie jest gotów na podjęcie nauki w szkole, gdyż klasy zerowe nie przygotowują ich w pełni- zbyt małe wymagania wynikające z podstawy programowej,</a:t>
            </a:r>
            <a:b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  <a:t>- uczeń sześcioletni ma problemy ze skupieniem uwagi,</a:t>
            </a:r>
            <a:b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itchFamily="18" charset="0"/>
              </a:rPr>
              <a:t>- uczeń młodszy ma większą potrzebę ruchu i zabawy, która w sali lekcyjnej nie jest zaspokajana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  <a:br>
              <a:rPr lang="pl-PL" sz="2400" dirty="0">
                <a:solidFill>
                  <a:schemeClr val="tx1"/>
                </a:solidFill>
              </a:rPr>
            </a:br>
            <a:endParaRPr lang="pl-P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403350" y="1257300"/>
            <a:ext cx="748823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tabLst>
                <a:tab pos="323850" algn="l"/>
              </a:tabLst>
            </a:pPr>
            <a:r>
              <a:rPr lang="pl-PL" sz="2400" b="1" dirty="0">
                <a:solidFill>
                  <a:schemeClr val="tx2"/>
                </a:solidFill>
                <a:latin typeface="Times New Roman" pitchFamily="18" charset="0"/>
              </a:rPr>
              <a:t>Odpowiedź „nie wiem” ponieważ jest to indywidualna decyzja każdego rodzica.</a:t>
            </a:r>
            <a:endParaRPr lang="pl-PL" sz="2400" dirty="0">
              <a:latin typeface="Times New Roman" pitchFamily="18" charset="0"/>
            </a:endParaRPr>
          </a:p>
          <a:p>
            <a:pPr algn="ctr" eaLnBrk="0" hangingPunct="0">
              <a:tabLst>
                <a:tab pos="323850" algn="l"/>
              </a:tabLst>
            </a:pPr>
            <a:endParaRPr lang="pl-PL" sz="2400" dirty="0">
              <a:latin typeface="Times New Roman" pitchFamily="18" charset="0"/>
            </a:endParaRPr>
          </a:p>
          <a:p>
            <a:pPr algn="ctr" eaLnBrk="0" hangingPunct="0">
              <a:tabLst>
                <a:tab pos="323850" algn="l"/>
              </a:tabLst>
            </a:pPr>
            <a:r>
              <a:rPr lang="pl-PL" sz="2400" b="1" dirty="0">
                <a:solidFill>
                  <a:srgbClr val="6699FF"/>
                </a:solidFill>
                <a:latin typeface="Times New Roman" pitchFamily="18" charset="0"/>
              </a:rPr>
              <a:t>Odpowiedź „TAK” ponieważ:</a:t>
            </a:r>
          </a:p>
          <a:p>
            <a:pPr algn="ctr" eaLnBrk="0" hangingPunct="0">
              <a:tabLst>
                <a:tab pos="323850" algn="l"/>
              </a:tabLst>
            </a:pPr>
            <a:endParaRPr lang="pl-PL" sz="2400" dirty="0">
              <a:solidFill>
                <a:srgbClr val="6699FF"/>
              </a:solidFill>
              <a:latin typeface="Times New Roman" pitchFamily="18" charset="0"/>
            </a:endParaRPr>
          </a:p>
          <a:p>
            <a:pPr algn="ctr" eaLnBrk="0" hangingPunct="0">
              <a:buFontTx/>
              <a:buChar char="-"/>
              <a:tabLst>
                <a:tab pos="323850" algn="l"/>
              </a:tabLst>
            </a:pPr>
            <a:r>
              <a:rPr lang="pl-PL" sz="2400" b="1" dirty="0">
                <a:solidFill>
                  <a:srgbClr val="6699FF"/>
                </a:solidFill>
                <a:latin typeface="Times New Roman" pitchFamily="18" charset="0"/>
              </a:rPr>
              <a:t>kadra nauczycielska jest dobrze przygotowana do pracy z uczniem sześcioletnim,</a:t>
            </a:r>
          </a:p>
          <a:p>
            <a:pPr algn="ctr" eaLnBrk="0" hangingPunct="0">
              <a:tabLst>
                <a:tab pos="323850" algn="l"/>
              </a:tabLst>
            </a:pPr>
            <a:endParaRPr lang="pl-PL" sz="2400" b="1" dirty="0">
              <a:solidFill>
                <a:srgbClr val="6699FF"/>
              </a:solidFill>
              <a:latin typeface="Times New Roman" pitchFamily="18" charset="0"/>
            </a:endParaRPr>
          </a:p>
          <a:p>
            <a:pPr algn="ctr" eaLnBrk="0" hangingPunct="0">
              <a:tabLst>
                <a:tab pos="323850" algn="l"/>
              </a:tabLst>
            </a:pPr>
            <a:r>
              <a:rPr lang="pl-PL" sz="2400" b="1" dirty="0">
                <a:solidFill>
                  <a:srgbClr val="6699FF"/>
                </a:solidFill>
                <a:latin typeface="Times New Roman" pitchFamily="18" charset="0"/>
              </a:rPr>
              <a:t>- gotowość szkolna dziecka sześcioletniego nie odbiega poziomem od gotowości szkolnej dziecka siedmioletniego</a:t>
            </a:r>
            <a:r>
              <a:rPr lang="pl-PL" sz="2400" b="1" dirty="0">
                <a:solidFill>
                  <a:srgbClr val="6699FF"/>
                </a:solidFill>
              </a:rPr>
              <a:t>.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3068638"/>
            <a:ext cx="8553450" cy="2952750"/>
          </a:xfrm>
        </p:spPr>
        <p:txBody>
          <a:bodyPr/>
          <a:lstStyle/>
          <a:p>
            <a:r>
              <a:rPr lang="pl-PL" sz="2000">
                <a:solidFill>
                  <a:schemeClr val="tx1"/>
                </a:solidFill>
              </a:rPr>
              <a:t/>
            </a:r>
            <a:br>
              <a:rPr lang="pl-PL" sz="2000">
                <a:solidFill>
                  <a:schemeClr val="tx1"/>
                </a:solidFill>
              </a:rPr>
            </a:br>
            <a:r>
              <a:rPr lang="pl-PL" sz="2300">
                <a:solidFill>
                  <a:schemeClr val="tx1"/>
                </a:solidFill>
              </a:rPr>
              <a:t/>
            </a:r>
            <a:br>
              <a:rPr lang="pl-PL" sz="2300">
                <a:solidFill>
                  <a:schemeClr val="tx1"/>
                </a:solidFill>
              </a:rPr>
            </a:br>
            <a:endParaRPr lang="pl-PL" sz="23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075612" cy="3727450"/>
          </a:xfrm>
        </p:spPr>
        <p:txBody>
          <a:bodyPr/>
          <a:lstStyle/>
          <a:p>
            <a:r>
              <a:rPr lang="pl-PL" sz="5700" dirty="0" smtClean="0"/>
              <a:t>DZIĘKUJEMY </a:t>
            </a:r>
            <a:r>
              <a:rPr lang="pl-PL" sz="5700" dirty="0"/>
              <a:t>ZA     </a:t>
            </a:r>
            <a:br>
              <a:rPr lang="pl-PL" sz="5700" dirty="0"/>
            </a:br>
            <a:r>
              <a:rPr lang="pl-PL" sz="5700" dirty="0"/>
              <a:t>             UWAGĘ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3563888" y="4437112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Opracowanie:</a:t>
            </a:r>
          </a:p>
          <a:p>
            <a:r>
              <a:rPr lang="pl-PL" dirty="0" smtClean="0"/>
              <a:t>Arleta </a:t>
            </a:r>
            <a:r>
              <a:rPr lang="pl-PL" dirty="0" err="1" smtClean="0"/>
              <a:t>Formela-Biedunkiewicz</a:t>
            </a:r>
            <a:endParaRPr lang="pl-PL" dirty="0" smtClean="0"/>
          </a:p>
          <a:p>
            <a:r>
              <a:rPr lang="pl-PL" dirty="0" smtClean="0"/>
              <a:t>Anna </a:t>
            </a:r>
            <a:r>
              <a:rPr lang="pl-PL" dirty="0" err="1" smtClean="0"/>
              <a:t>Mroczyńska</a:t>
            </a:r>
            <a:endParaRPr lang="pl-PL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-603448"/>
            <a:ext cx="8062912" cy="6121401"/>
          </a:xfrm>
        </p:spPr>
        <p:txBody>
          <a:bodyPr/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Times New Roman" pitchFamily="18" charset="0"/>
              </a:rPr>
              <a:t>Ankietą  objęci zostali Rodzice/Opiekunowie prawni dzieci, które w wieku 6 lat rozpoczęły naukę </a:t>
            </a:r>
            <a:r>
              <a:rPr lang="pl-PL" sz="3200" dirty="0" smtClean="0">
                <a:solidFill>
                  <a:schemeClr val="tx1"/>
                </a:solidFill>
                <a:latin typeface="Times New Roman" pitchFamily="18" charset="0"/>
              </a:rPr>
              <a:t>w </a:t>
            </a:r>
            <a:r>
              <a:rPr lang="pl-PL" sz="3200" dirty="0">
                <a:solidFill>
                  <a:schemeClr val="tx1"/>
                </a:solidFill>
                <a:latin typeface="Times New Roman" pitchFamily="18" charset="0"/>
              </a:rPr>
              <a:t>klasie I.</a:t>
            </a:r>
            <a:br>
              <a:rPr lang="pl-PL" sz="32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3200" dirty="0">
                <a:solidFill>
                  <a:schemeClr val="tx1"/>
                </a:solidFill>
                <a:latin typeface="Times New Roman" pitchFamily="18" charset="0"/>
              </a:rPr>
              <a:t>Ankieta miała na celu pozyskanie informacji na temat spostrzeżeń Rodziców związanych </a:t>
            </a:r>
            <a:r>
              <a:rPr lang="pl-PL" sz="32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pl-PL" sz="32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3200" dirty="0" smtClean="0">
                <a:solidFill>
                  <a:schemeClr val="tx1"/>
                </a:solidFill>
                <a:latin typeface="Times New Roman" pitchFamily="18" charset="0"/>
              </a:rPr>
              <a:t>z </a:t>
            </a:r>
            <a:r>
              <a:rPr lang="pl-PL" sz="3200" dirty="0">
                <a:solidFill>
                  <a:schemeClr val="tx1"/>
                </a:solidFill>
                <a:latin typeface="Times New Roman" pitchFamily="18" charset="0"/>
              </a:rPr>
              <a:t>tym wydarzeniem.</a:t>
            </a:r>
            <a:br>
              <a:rPr lang="pl-PL" sz="32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3200" dirty="0">
                <a:solidFill>
                  <a:schemeClr val="tx1"/>
                </a:solidFill>
                <a:latin typeface="Times New Roman" pitchFamily="18" charset="0"/>
              </a:rPr>
              <a:t>W ankiecie wzięło udział 64 Rodziców.</a:t>
            </a:r>
            <a:endParaRPr lang="pl-PL" sz="32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23963" y="333375"/>
            <a:ext cx="7920037" cy="1439863"/>
          </a:xfrm>
        </p:spPr>
        <p:txBody>
          <a:bodyPr/>
          <a:lstStyle/>
          <a:p>
            <a:pPr algn="ctr"/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Czym kierowali si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</a:rPr>
              <a:t>ę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Pa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</a:rPr>
              <a:t>ń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stwo, podejmuj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</a:rPr>
              <a:t>ą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 decyzj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</a:rPr>
              <a:t>ę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 wcze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</a:rPr>
              <a:t>ś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niejszym posłaniu dziecka</a:t>
            </a:r>
            <a:b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 szkoły? (mo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</a:rPr>
              <a:t>ż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 zaznaczy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</a:rPr>
              <a:t>ć</a:t>
            </a:r>
            <a:r>
              <a:rPr lang="pl-PL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kilka odpowiedzi).</a:t>
            </a:r>
            <a:r>
              <a:rPr lang="pl-PL" sz="2400" dirty="0"/>
              <a:t> </a:t>
            </a:r>
          </a:p>
        </p:txBody>
      </p:sp>
      <p:graphicFrame>
        <p:nvGraphicFramePr>
          <p:cNvPr id="3079" name="Object 7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331913" y="1844675"/>
          <a:ext cx="7056437" cy="379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Wykres" r:id="rId4" imgW="5762608" imgH="2933700" progId="MSGraph.Chart.5">
                  <p:embed/>
                </p:oleObj>
              </mc:Choice>
              <mc:Fallback>
                <p:oleObj name="Wykres" r:id="rId4" imgW="5762608" imgH="2933700" progId="MSGraph.Chart.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844675"/>
                        <a:ext cx="7056437" cy="379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pl-PL">
                <a:latin typeface="Times New Roman" pitchFamily="18" charset="0"/>
              </a:rPr>
              <a:t>Inne czynniki:</a:t>
            </a:r>
          </a:p>
        </p:txBody>
      </p:sp>
      <p:sp>
        <p:nvSpPr>
          <p:cNvPr id="64521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1752600" y="1524000"/>
            <a:ext cx="6759575" cy="1406525"/>
          </a:xfrm>
        </p:spPr>
        <p:txBody>
          <a:bodyPr/>
          <a:lstStyle/>
          <a:p>
            <a:pPr>
              <a:buFontTx/>
              <a:buNone/>
            </a:pPr>
            <a:r>
              <a:rPr lang="pl-PL" sz="2400" dirty="0"/>
              <a:t>- </a:t>
            </a:r>
            <a:r>
              <a:rPr lang="pl-PL" sz="2400" dirty="0">
                <a:latin typeface="Times New Roman" pitchFamily="18" charset="0"/>
              </a:rPr>
              <a:t>młodsze rodzeństwo też rozpocznie wcześniej edukację,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sz="quarter" idx="2"/>
          </p:nvPr>
        </p:nvSpPr>
        <p:spPr>
          <a:xfrm>
            <a:off x="1763713" y="2565400"/>
            <a:ext cx="6337300" cy="1368425"/>
          </a:xfrm>
        </p:spPr>
        <p:txBody>
          <a:bodyPr/>
          <a:lstStyle/>
          <a:p>
            <a:pPr>
              <a:buFontTx/>
              <a:buNone/>
            </a:pPr>
            <a:r>
              <a:rPr lang="pl-PL" sz="2400">
                <a:latin typeface="Times New Roman" pitchFamily="18" charset="0"/>
              </a:rPr>
              <a:t>- troska aby o rok młodsza siostra lub brat nie uczyli się w jednej klasie,</a:t>
            </a:r>
          </a:p>
        </p:txBody>
      </p:sp>
      <p:graphicFrame>
        <p:nvGraphicFramePr>
          <p:cNvPr id="64523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763713" y="3860800"/>
          <a:ext cx="342741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1" name="Wykres" r:id="rId4" imgW="4038600" imgH="2200351" progId="MSGraph.Chart.5">
                  <p:embed followColorScheme="full"/>
                </p:oleObj>
              </mc:Choice>
              <mc:Fallback>
                <p:oleObj name="Wykres" r:id="rId4" imgW="4038600" imgH="2200351" progId="MSGraph.Chart.5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860800"/>
                        <a:ext cx="3427412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4" name="Rectangle 12"/>
          <p:cNvSpPr>
            <a:spLocks noGrp="1" noChangeArrowheads="1"/>
          </p:cNvSpPr>
          <p:nvPr>
            <p:ph sz="quarter" idx="4"/>
          </p:nvPr>
        </p:nvSpPr>
        <p:spPr>
          <a:xfrm>
            <a:off x="1763713" y="3860800"/>
            <a:ext cx="7850187" cy="863600"/>
          </a:xfrm>
        </p:spPr>
        <p:txBody>
          <a:bodyPr/>
          <a:lstStyle/>
          <a:p>
            <a:pPr>
              <a:buFontTx/>
              <a:buNone/>
            </a:pPr>
            <a:r>
              <a:rPr lang="pl-PL" sz="2400">
                <a:latin typeface="Times New Roman" pitchFamily="18" charset="0"/>
              </a:rPr>
              <a:t>- w przedszkolu przeważa zabawa a nie nauka.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1" grpId="0"/>
      <p:bldP spid="64522" grpId="0"/>
      <p:bldP spid="645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476250"/>
            <a:ext cx="7772400" cy="1470025"/>
          </a:xfrm>
        </p:spPr>
        <p:txBody>
          <a:bodyPr/>
          <a:lstStyle/>
          <a:p>
            <a:pPr algn="ctr"/>
            <a:r>
              <a:rPr lang="pl-PL" sz="2800" dirty="0">
                <a:latin typeface="Times New Roman" pitchFamily="18" charset="0"/>
              </a:rPr>
              <a:t>Czy szkoła zapewniła właściwe przygotowanie warunków i otoczenia szkolnego (szatnia, łazienka, świetlica, plac zabaw itp.)?</a:t>
            </a:r>
          </a:p>
        </p:txBody>
      </p:sp>
      <p:graphicFrame>
        <p:nvGraphicFramePr>
          <p:cNvPr id="5126" name="Object 6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763713" y="1916113"/>
          <a:ext cx="5545137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Wykres" r:id="rId4" imgW="2743200" imgH="1828800" progId="MSGraph.Chart.5">
                  <p:embed followColorScheme="full"/>
                </p:oleObj>
              </mc:Choice>
              <mc:Fallback>
                <p:oleObj name="Wykres" r:id="rId4" imgW="2743200" imgH="1828800" progId="MSGraph.Chart.5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916113"/>
                        <a:ext cx="5545137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1600" y="260350"/>
            <a:ext cx="7772400" cy="1470025"/>
          </a:xfrm>
        </p:spPr>
        <p:txBody>
          <a:bodyPr/>
          <a:lstStyle/>
          <a:p>
            <a:pPr algn="ctr"/>
            <a:r>
              <a:rPr lang="pl-PL" sz="2400" dirty="0">
                <a:latin typeface="Times New Roman" pitchFamily="18" charset="0"/>
              </a:rPr>
              <a:t>Czy Pani/Pana zdaniem nauczyciele poświęcali dziecku wystarczająco dużo uwagi?</a:t>
            </a:r>
          </a:p>
        </p:txBody>
      </p:sp>
      <p:graphicFrame>
        <p:nvGraphicFramePr>
          <p:cNvPr id="7176" name="Object 8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258888" y="1606550"/>
          <a:ext cx="684212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Wykres" r:id="rId4" imgW="2743200" imgH="1828800" progId="MSGraph.Chart.5">
                  <p:embed/>
                </p:oleObj>
              </mc:Choice>
              <mc:Fallback>
                <p:oleObj name="Wykres" r:id="rId4" imgW="2743200" imgH="1828800" progId="MSGraph.Chart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606550"/>
                        <a:ext cx="6842125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450" y="333375"/>
            <a:ext cx="7772400" cy="1470025"/>
          </a:xfrm>
        </p:spPr>
        <p:txBody>
          <a:bodyPr/>
          <a:lstStyle/>
          <a:p>
            <a:pPr algn="ctr"/>
            <a:r>
              <a:rPr lang="pl-PL" sz="2400">
                <a:latin typeface="Times New Roman" pitchFamily="18" charset="0"/>
              </a:rPr>
              <a:t>Czy Pani/Pana dziecko czuło się zagubione lub nie umiało odnaleźć się</a:t>
            </a:r>
            <a:br>
              <a:rPr lang="pl-PL" sz="2400">
                <a:latin typeface="Times New Roman" pitchFamily="18" charset="0"/>
              </a:rPr>
            </a:br>
            <a:r>
              <a:rPr lang="pl-PL" sz="2400">
                <a:latin typeface="Times New Roman" pitchFamily="18" charset="0"/>
              </a:rPr>
              <a:t>w szkole?</a:t>
            </a:r>
          </a:p>
        </p:txBody>
      </p:sp>
      <p:graphicFrame>
        <p:nvGraphicFramePr>
          <p:cNvPr id="9224" name="Object 8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1908175" y="2205038"/>
          <a:ext cx="5832475" cy="342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Wykres" r:id="rId4" imgW="3438576" imgH="1828800" progId="MSGraph.Chart.5">
                  <p:embed followColorScheme="full"/>
                </p:oleObj>
              </mc:Choice>
              <mc:Fallback>
                <p:oleObj name="Wykres" r:id="rId4" imgW="3438576" imgH="1828800" progId="MSGraph.Chart.5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205038"/>
                        <a:ext cx="5832475" cy="342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>
                <a:latin typeface="Times New Roman" pitchFamily="18" charset="0"/>
              </a:rPr>
              <a:t>Jeśli tak to dlaczego?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sz="quarter" idx="4294967295"/>
          </p:nvPr>
        </p:nvSpPr>
        <p:spPr>
          <a:xfrm>
            <a:off x="1403350" y="1484313"/>
            <a:ext cx="7127875" cy="892175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 sz="2400" dirty="0"/>
              <a:t>- </a:t>
            </a:r>
            <a:r>
              <a:rPr lang="pl-PL" sz="2400" dirty="0">
                <a:latin typeface="Times New Roman" pitchFamily="18" charset="0"/>
              </a:rPr>
              <a:t>bało się hałasu jaki panuje w czasie przerw,</a:t>
            </a:r>
          </a:p>
        </p:txBody>
      </p:sp>
      <p:sp>
        <p:nvSpPr>
          <p:cNvPr id="11278" name="Rectangle 14"/>
          <p:cNvSpPr>
            <a:spLocks noGrp="1" noChangeArrowheads="1"/>
          </p:cNvSpPr>
          <p:nvPr>
            <p:ph sz="quarter" idx="4294967295"/>
          </p:nvPr>
        </p:nvSpPr>
        <p:spPr>
          <a:xfrm>
            <a:off x="1258888" y="2349500"/>
            <a:ext cx="7885112" cy="1079500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 sz="2400" dirty="0"/>
              <a:t>- </a:t>
            </a:r>
            <a:r>
              <a:rPr lang="pl-PL" sz="2400" dirty="0">
                <a:latin typeface="Times New Roman" pitchFamily="18" charset="0"/>
              </a:rPr>
              <a:t>każde niepowodzenie dziecko silnie przeżywało; nie chciało chodzić do szkoły,</a:t>
            </a:r>
          </a:p>
        </p:txBody>
      </p:sp>
      <p:sp>
        <p:nvSpPr>
          <p:cNvPr id="11279" name="Rectangle 15"/>
          <p:cNvSpPr>
            <a:spLocks noGrp="1" noChangeArrowheads="1"/>
          </p:cNvSpPr>
          <p:nvPr>
            <p:ph sz="quarter" idx="4294967295"/>
          </p:nvPr>
        </p:nvSpPr>
        <p:spPr>
          <a:xfrm>
            <a:off x="1187450" y="3644900"/>
            <a:ext cx="7956550" cy="1368425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 sz="2400" dirty="0">
                <a:latin typeface="Times New Roman" pitchFamily="18" charset="0"/>
              </a:rPr>
              <a:t>- dzieci 7 letnie lepiej radziły sobie z zadaniami </a:t>
            </a:r>
          </a:p>
          <a:p>
            <a:pPr algn="ctr">
              <a:buFontTx/>
              <a:buNone/>
            </a:pPr>
            <a:r>
              <a:rPr lang="pl-PL" sz="2400" dirty="0">
                <a:latin typeface="Times New Roman" pitchFamily="18" charset="0"/>
              </a:rPr>
              <a:t>( z większą łatwością wykonywały polecenia),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sz="quarter" idx="4294967295"/>
          </p:nvPr>
        </p:nvSpPr>
        <p:spPr>
          <a:xfrm>
            <a:off x="971550" y="4941888"/>
            <a:ext cx="7848600" cy="1000125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 sz="2400">
                <a:latin typeface="Times New Roman" pitchFamily="18" charset="0"/>
              </a:rPr>
              <a:t>-dziecko wracało do domu z płaczem ; było zdenerwowane, twierdziło że koleżanki i koledzy wyśmiewali się z niego.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7" grpId="0"/>
      <p:bldP spid="11278" grpId="0"/>
      <p:bldP spid="11279" grpId="0"/>
      <p:bldP spid="112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2988" y="333375"/>
            <a:ext cx="7772400" cy="1470025"/>
          </a:xfrm>
        </p:spPr>
        <p:txBody>
          <a:bodyPr/>
          <a:lstStyle/>
          <a:p>
            <a:pPr algn="ctr"/>
            <a:r>
              <a:rPr lang="pl-PL" sz="2400" dirty="0">
                <a:latin typeface="Times New Roman" pitchFamily="18" charset="0"/>
              </a:rPr>
              <a:t>Czy poziom rozwoju dziecka sprostał Pani/Pana zdaniem wymogom szkolnym?</a:t>
            </a:r>
            <a:r>
              <a:rPr lang="pl-PL" sz="2000" dirty="0">
                <a:latin typeface="Times New Roman" pitchFamily="18" charset="0"/>
              </a:rPr>
              <a:t> 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2268538" y="1773238"/>
          <a:ext cx="5832475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Wykres" r:id="rId4" imgW="2743200" imgH="1828800" progId="MSGraph.Chart.5">
                  <p:embed followColorScheme="full"/>
                </p:oleObj>
              </mc:Choice>
              <mc:Fallback>
                <p:oleObj name="Wykres" r:id="rId4" imgW="2743200" imgH="1828800" progId="MSGraph.Chart.5">
                  <p:embed followColorScheme="full"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773238"/>
                        <a:ext cx="5832475" cy="386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Chalk design template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alk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默认设计模板_2">
  <a:themeElements>
    <a:clrScheme name="4_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默认设计模板_2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2_Chalk design template">
  <a:themeElements>
    <a:clrScheme name="2_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halk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5_默认设计模板_2">
  <a:themeElements>
    <a:clrScheme name="5_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默认设计模板_2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默认设计模板_2">
  <a:themeElements>
    <a:clrScheme name="1_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_2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默认设计模板">
  <a:themeElements>
    <a:clrScheme name="2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默认设计模板_2">
  <a:themeElements>
    <a:clrScheme name="2_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默认设计模板_2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默认设计模板">
  <a:themeElements>
    <a:clrScheme name="3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默认设计模板_2">
  <a:themeElements>
    <a:clrScheme name="3_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默认设计模板_2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Chalk design template">
  <a:themeElements>
    <a:clrScheme name="1_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halk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education-ppt-template-022</Template>
  <TotalTime>391</TotalTime>
  <Words>377</Words>
  <Application>Microsoft Office PowerPoint</Application>
  <PresentationFormat>Pokaz na ekranie (4:3)</PresentationFormat>
  <Paragraphs>59</Paragraphs>
  <Slides>19</Slides>
  <Notes>18</Notes>
  <HiddenSlides>0</HiddenSlides>
  <MMClips>0</MMClips>
  <ScaleCrop>false</ScaleCrop>
  <HeadingPairs>
    <vt:vector size="6" baseType="variant">
      <vt:variant>
        <vt:lpstr>Motyw</vt:lpstr>
      </vt:variant>
      <vt:variant>
        <vt:i4>13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19</vt:i4>
      </vt:variant>
    </vt:vector>
  </HeadingPairs>
  <TitlesOfParts>
    <vt:vector size="34" baseType="lpstr">
      <vt:lpstr>默认设计模板</vt:lpstr>
      <vt:lpstr>默认设计模板_2</vt:lpstr>
      <vt:lpstr>1_默认设计模板</vt:lpstr>
      <vt:lpstr>1_默认设计模板_2</vt:lpstr>
      <vt:lpstr>2_默认设计模板</vt:lpstr>
      <vt:lpstr>2_默认设计模板_2</vt:lpstr>
      <vt:lpstr>3_默认设计模板</vt:lpstr>
      <vt:lpstr>3_默认设计模板_2</vt:lpstr>
      <vt:lpstr>1_Chalk design template</vt:lpstr>
      <vt:lpstr>Chalk design template</vt:lpstr>
      <vt:lpstr>4_默认设计模板_2</vt:lpstr>
      <vt:lpstr>2_Chalk design template</vt:lpstr>
      <vt:lpstr>5_默认设计模板_2</vt:lpstr>
      <vt:lpstr>Wykres</vt:lpstr>
      <vt:lpstr>Wykres programu Microsoft Graph</vt:lpstr>
      <vt:lpstr>6-latek w naszej szkole</vt:lpstr>
      <vt:lpstr>Ankietą  objęci zostali Rodzice/Opiekunowie prawni dzieci, które w wieku 6 lat rozpoczęły naukę w klasie I. Ankieta miała na celu pozyskanie informacji na temat spostrzeżeń Rodziców związanych  z tym wydarzeniem. W ankiecie wzięło udział 64 Rodziców.</vt:lpstr>
      <vt:lpstr>Czym kierowali się Państwo, podejmując decyzję o wcześniejszym posłaniu dziecka do szkoły? (można zaznaczyć kilka odpowiedzi). </vt:lpstr>
      <vt:lpstr>Inne czynniki:</vt:lpstr>
      <vt:lpstr>Czy szkoła zapewniła właściwe przygotowanie warunków i otoczenia szkolnego (szatnia, łazienka, świetlica, plac zabaw itp.)?</vt:lpstr>
      <vt:lpstr>Czy Pani/Pana zdaniem nauczyciele poświęcali dziecku wystarczająco dużo uwagi?</vt:lpstr>
      <vt:lpstr>Czy Pani/Pana dziecko czuło się zagubione lub nie umiało odnaleźć się w szkole?</vt:lpstr>
      <vt:lpstr>Jeśli tak to dlaczego?</vt:lpstr>
      <vt:lpstr>Czy poziom rozwoju dziecka sprostał Pani/Pana zdaniem wymogom szkolnym? </vt:lpstr>
      <vt:lpstr>Czy szkoła zapewniła dziecku bezpieczeństwo fizyczne i psychiczne? </vt:lpstr>
      <vt:lpstr> Czy nauczyciele byli dobrze przygotowani do pracy z małymi dziećmi?</vt:lpstr>
      <vt:lpstr>Czy program był dostosowany do możliwości dziecka  6-letniego?</vt:lpstr>
      <vt:lpstr>Czy dziecko po zajęciach w szkole i odrobieniu zadań domowych miało wolny czas na zabawę i kontakt z rodzicami? </vt:lpstr>
      <vt:lpstr>Czy życie emocjonalne dziecka było pod kontrolą nauczycieli, tzn. czy dostrzegali emocje dziecka i reagowali adekwatnie do sytuacji?</vt:lpstr>
      <vt:lpstr> Czy proces uczenia dyscypliny szkolnej był prowadzony zgodnie z cechami osobowości i temperamentu dziecka? </vt:lpstr>
      <vt:lpstr>Czy poleciłaby/poleciłby Pani/Pan innym rodzicom, biorąc pod uwagę własne doświadczenia, podjęcie decyzji o posłaniu swojego sześcioletniego dziecka do szkoły podstawowej, do której obecnie uczęszcza Pani/Pana dziecko?</vt:lpstr>
      <vt:lpstr> Odpowiedź „nie” ponieważ:  -brak dojrzałości emocjonalnej u dzieci sześcioletnich, - nadmiar obowiązków i zadań domowych, - dzieci sześcioletnie nie radzą   z wykonywaniem niektórych zadań podczas lekcji, - uczeń sześcioletni nie jest gotów na podjęcie nauki w szkole, gdyż klasy zerowe nie przygotowują ich w pełni- zbyt małe wymagania wynikające z podstawy programowej, - uczeń sześcioletni ma problemy ze skupieniem uwagi, - uczeń młodszy ma większą potrzebę ruchu i zabawy, która w sali lekcyjnej nie jest zaspokajana. </vt:lpstr>
      <vt:lpstr>  </vt:lpstr>
      <vt:lpstr>DZIĘKUJEMY ZA                   UWAGĘ</vt:lpstr>
    </vt:vector>
  </TitlesOfParts>
  <Company>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 objęci zostali dla Rodzice/Opiekunowie prawni dzieci, które w wieku 6 lat rozpoczęły naukę w klasie I. Ankieta miała na celu pozyskanie informacji na temat spostrzeżeń Rodziców związanych z tym wydarzeniem</dc:title>
  <dc:creator>ania</dc:creator>
  <cp:lastModifiedBy>Rycho Rych</cp:lastModifiedBy>
  <cp:revision>26</cp:revision>
  <dcterms:created xsi:type="dcterms:W3CDTF">2013-04-14T14:53:49Z</dcterms:created>
  <dcterms:modified xsi:type="dcterms:W3CDTF">2013-04-26T11:38:56Z</dcterms:modified>
</cp:coreProperties>
</file>