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BM\Pulpit\ankieta%20dla%20Wiolety%20-%20pop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showVal val="1"/>
          </c:dLbls>
          <c:cat>
            <c:strRef>
              <c:f>procentowo!$C$1:$F$1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procentowo!$C$2:$F$2</c:f>
              <c:numCache>
                <c:formatCode>General</c:formatCode>
                <c:ptCount val="4"/>
                <c:pt idx="0">
                  <c:v>28</c:v>
                </c:pt>
                <c:pt idx="1">
                  <c:v>30</c:v>
                </c:pt>
                <c:pt idx="2">
                  <c:v>58</c:v>
                </c:pt>
                <c:pt idx="3">
                  <c:v>39</c:v>
                </c:pt>
              </c:numCache>
            </c:numRef>
          </c:val>
        </c:ser>
        <c:axId val="57125504"/>
        <c:axId val="57335808"/>
      </c:barChart>
      <c:catAx>
        <c:axId val="57125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57335808"/>
        <c:crosses val="autoZero"/>
        <c:auto val="1"/>
        <c:lblAlgn val="ctr"/>
        <c:lblOffset val="100"/>
      </c:catAx>
      <c:valAx>
        <c:axId val="57335808"/>
        <c:scaling>
          <c:orientation val="minMax"/>
        </c:scaling>
        <c:axPos val="l"/>
        <c:majorGridlines/>
        <c:numFmt formatCode="General" sourceLinked="1"/>
        <c:tickLblPos val="nextTo"/>
        <c:crossAx val="5712550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procentowo!$J$78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9"/>
              <c:layout>
                <c:manualLayout>
                  <c:x val="1.4222173645349159E-3"/>
                  <c:y val="-1.8233569149375201E-2"/>
                </c:manualLayout>
              </c:layout>
              <c:showVal val="1"/>
            </c:dLbl>
            <c:dLbl>
              <c:idx val="11"/>
              <c:layout>
                <c:manualLayout>
                  <c:x val="-1.4222173645350202E-3"/>
                  <c:y val="-2.9629549867734754E-2"/>
                </c:manualLayout>
              </c:layout>
              <c:showVal val="1"/>
            </c:dLbl>
            <c:dLbl>
              <c:idx val="12"/>
              <c:delete val="1"/>
            </c:dLbl>
            <c:dLbl>
              <c:idx val="13"/>
              <c:delete val="1"/>
            </c:dLbl>
            <c:showVal val="1"/>
          </c:dLbls>
          <c:cat>
            <c:strRef>
              <c:f>procentowo!$I$79:$I$92</c:f>
              <c:strCache>
                <c:ptCount val="14"/>
                <c:pt idx="0">
                  <c:v>wspólny spacer</c:v>
                </c:pt>
                <c:pt idx="1">
                  <c:v>ogladamy TV</c:v>
                </c:pt>
                <c:pt idx="2">
                  <c:v>wspólnie zajmujemy się domem</c:v>
                </c:pt>
                <c:pt idx="3">
                  <c:v>wspólne zakupy</c:v>
                </c:pt>
                <c:pt idx="4">
                  <c:v>wspólna zabawa</c:v>
                </c:pt>
                <c:pt idx="5">
                  <c:v>uprawiamy sport</c:v>
                </c:pt>
                <c:pt idx="6">
                  <c:v>gramy w gry komputerowe</c:v>
                </c:pt>
                <c:pt idx="7">
                  <c:v>kino</c:v>
                </c:pt>
                <c:pt idx="8">
                  <c:v>festyn</c:v>
                </c:pt>
                <c:pt idx="9">
                  <c:v>basen</c:v>
                </c:pt>
                <c:pt idx="10">
                  <c:v>wspólne posiłki</c:v>
                </c:pt>
                <c:pt idx="11">
                  <c:v>rozmowa</c:v>
                </c:pt>
                <c:pt idx="12">
                  <c:v>cyrk</c:v>
                </c:pt>
                <c:pt idx="13">
                  <c:v>wycieczki rowerowe</c:v>
                </c:pt>
              </c:strCache>
            </c:strRef>
          </c:cat>
          <c:val>
            <c:numRef>
              <c:f>procentowo!$J$79:$J$92</c:f>
              <c:numCache>
                <c:formatCode>0%</c:formatCode>
                <c:ptCount val="14"/>
                <c:pt idx="0">
                  <c:v>0.39285714285714285</c:v>
                </c:pt>
                <c:pt idx="1">
                  <c:v>0.71428571428571419</c:v>
                </c:pt>
                <c:pt idx="2">
                  <c:v>0.3571428571428571</c:v>
                </c:pt>
                <c:pt idx="3">
                  <c:v>0.5714285714285714</c:v>
                </c:pt>
                <c:pt idx="4">
                  <c:v>0.3571428571428571</c:v>
                </c:pt>
                <c:pt idx="5">
                  <c:v>0.10714285714285714</c:v>
                </c:pt>
                <c:pt idx="6">
                  <c:v>7.1428571428571425E-2</c:v>
                </c:pt>
                <c:pt idx="7">
                  <c:v>0.17857142857142855</c:v>
                </c:pt>
                <c:pt idx="8">
                  <c:v>0.14285714285714285</c:v>
                </c:pt>
                <c:pt idx="9">
                  <c:v>7.1428571428571425E-2</c:v>
                </c:pt>
                <c:pt idx="10">
                  <c:v>3.5714285714285712E-2</c:v>
                </c:pt>
                <c:pt idx="11">
                  <c:v>3.5714285714285712E-2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procentowo!$K$78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1"/>
              <c:layout>
                <c:manualLayout>
                  <c:x val="-4.2666520936047473E-3"/>
                  <c:y val="-1.3675176862031464E-2"/>
                </c:manualLayout>
              </c:layout>
              <c:showVal val="1"/>
            </c:dLbl>
            <c:dLbl>
              <c:idx val="5"/>
              <c:layout>
                <c:manualLayout>
                  <c:x val="1.4222173645349681E-3"/>
                  <c:y val="-9.1167845746876423E-3"/>
                </c:manualLayout>
              </c:layout>
              <c:showVal val="1"/>
            </c:dLbl>
            <c:dLbl>
              <c:idx val="10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showVal val="1"/>
          </c:dLbls>
          <c:cat>
            <c:strRef>
              <c:f>procentowo!$I$79:$I$92</c:f>
              <c:strCache>
                <c:ptCount val="14"/>
                <c:pt idx="0">
                  <c:v>wspólny spacer</c:v>
                </c:pt>
                <c:pt idx="1">
                  <c:v>ogladamy TV</c:v>
                </c:pt>
                <c:pt idx="2">
                  <c:v>wspólnie zajmujemy się domem</c:v>
                </c:pt>
                <c:pt idx="3">
                  <c:v>wspólne zakupy</c:v>
                </c:pt>
                <c:pt idx="4">
                  <c:v>wspólna zabawa</c:v>
                </c:pt>
                <c:pt idx="5">
                  <c:v>uprawiamy sport</c:v>
                </c:pt>
                <c:pt idx="6">
                  <c:v>gramy w gry komputerowe</c:v>
                </c:pt>
                <c:pt idx="7">
                  <c:v>kino</c:v>
                </c:pt>
                <c:pt idx="8">
                  <c:v>festyn</c:v>
                </c:pt>
                <c:pt idx="9">
                  <c:v>basen</c:v>
                </c:pt>
                <c:pt idx="10">
                  <c:v>wspólne posiłki</c:v>
                </c:pt>
                <c:pt idx="11">
                  <c:v>rozmowa</c:v>
                </c:pt>
                <c:pt idx="12">
                  <c:v>cyrk</c:v>
                </c:pt>
                <c:pt idx="13">
                  <c:v>wycieczki rowerowe</c:v>
                </c:pt>
              </c:strCache>
            </c:strRef>
          </c:cat>
          <c:val>
            <c:numRef>
              <c:f>procentowo!$K$79:$K$92</c:f>
              <c:numCache>
                <c:formatCode>0%</c:formatCode>
                <c:ptCount val="14"/>
                <c:pt idx="0">
                  <c:v>0.3</c:v>
                </c:pt>
                <c:pt idx="1">
                  <c:v>0.76666666666666661</c:v>
                </c:pt>
                <c:pt idx="2">
                  <c:v>0.26666666666666666</c:v>
                </c:pt>
                <c:pt idx="3">
                  <c:v>0.76666666666666661</c:v>
                </c:pt>
                <c:pt idx="4">
                  <c:v>0.16666666666666666</c:v>
                </c:pt>
                <c:pt idx="5">
                  <c:v>0.16666666666666666</c:v>
                </c:pt>
                <c:pt idx="6">
                  <c:v>0.16666666666666666</c:v>
                </c:pt>
                <c:pt idx="7">
                  <c:v>0.1</c:v>
                </c:pt>
                <c:pt idx="8">
                  <c:v>6.6666666666666666E-2</c:v>
                </c:pt>
                <c:pt idx="9">
                  <c:v>6.6666666666666666E-2</c:v>
                </c:pt>
                <c:pt idx="10">
                  <c:v>0</c:v>
                </c:pt>
                <c:pt idx="11">
                  <c:v>3.3333333333333333E-2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procentowo!$L$78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3"/>
              <c:layout>
                <c:manualLayout>
                  <c:x val="9.9555215517444107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2.8444347290698317E-3"/>
                  <c:y val="1.1395980718359552E-2"/>
                </c:manualLayout>
              </c:layout>
              <c:showVal val="1"/>
            </c:dLbl>
            <c:dLbl>
              <c:idx val="8"/>
              <c:layout>
                <c:manualLayout>
                  <c:x val="7.1110868226745795E-3"/>
                  <c:y val="-1.1395980718359552E-2"/>
                </c:manualLayout>
              </c:layout>
              <c:showVal val="1"/>
            </c:dLbl>
            <c:dLbl>
              <c:idx val="9"/>
              <c:layout>
                <c:manualLayout>
                  <c:x val="1.4222173645349159E-3"/>
                  <c:y val="-2.0512765293047196E-2"/>
                </c:manualLayout>
              </c:layout>
              <c:showVal val="1"/>
            </c:dLbl>
            <c:dLbl>
              <c:idx val="11"/>
              <c:layout>
                <c:manualLayout>
                  <c:x val="-2.8444347290698317E-3"/>
                  <c:y val="-2.9629549867734837E-2"/>
                </c:manualLayout>
              </c:layout>
              <c:showVal val="1"/>
            </c:dLbl>
            <c:dLbl>
              <c:idx val="12"/>
              <c:delete val="1"/>
            </c:dLbl>
            <c:dLbl>
              <c:idx val="13"/>
              <c:delete val="1"/>
            </c:dLbl>
            <c:showVal val="1"/>
          </c:dLbls>
          <c:cat>
            <c:strRef>
              <c:f>procentowo!$I$79:$I$92</c:f>
              <c:strCache>
                <c:ptCount val="14"/>
                <c:pt idx="0">
                  <c:v>wspólny spacer</c:v>
                </c:pt>
                <c:pt idx="1">
                  <c:v>ogladamy TV</c:v>
                </c:pt>
                <c:pt idx="2">
                  <c:v>wspólnie zajmujemy się domem</c:v>
                </c:pt>
                <c:pt idx="3">
                  <c:v>wspólne zakupy</c:v>
                </c:pt>
                <c:pt idx="4">
                  <c:v>wspólna zabawa</c:v>
                </c:pt>
                <c:pt idx="5">
                  <c:v>uprawiamy sport</c:v>
                </c:pt>
                <c:pt idx="6">
                  <c:v>gramy w gry komputerowe</c:v>
                </c:pt>
                <c:pt idx="7">
                  <c:v>kino</c:v>
                </c:pt>
                <c:pt idx="8">
                  <c:v>festyn</c:v>
                </c:pt>
                <c:pt idx="9">
                  <c:v>basen</c:v>
                </c:pt>
                <c:pt idx="10">
                  <c:v>wspólne posiłki</c:v>
                </c:pt>
                <c:pt idx="11">
                  <c:v>rozmowa</c:v>
                </c:pt>
                <c:pt idx="12">
                  <c:v>cyrk</c:v>
                </c:pt>
                <c:pt idx="13">
                  <c:v>wycieczki rowerowe</c:v>
                </c:pt>
              </c:strCache>
            </c:strRef>
          </c:cat>
          <c:val>
            <c:numRef>
              <c:f>procentowo!$L$79:$L$92</c:f>
              <c:numCache>
                <c:formatCode>0%</c:formatCode>
                <c:ptCount val="14"/>
                <c:pt idx="0">
                  <c:v>0.34482758620689657</c:v>
                </c:pt>
                <c:pt idx="1">
                  <c:v>0.74137931034482762</c:v>
                </c:pt>
                <c:pt idx="2">
                  <c:v>0.31034482758620691</c:v>
                </c:pt>
                <c:pt idx="3">
                  <c:v>0.67241379310344829</c:v>
                </c:pt>
                <c:pt idx="4">
                  <c:v>0.25862068965517243</c:v>
                </c:pt>
                <c:pt idx="5">
                  <c:v>0.13793103448275862</c:v>
                </c:pt>
                <c:pt idx="6">
                  <c:v>0.12068965517241378</c:v>
                </c:pt>
                <c:pt idx="7">
                  <c:v>0.13793103448275862</c:v>
                </c:pt>
                <c:pt idx="8">
                  <c:v>0.10344827586206896</c:v>
                </c:pt>
                <c:pt idx="9">
                  <c:v>6.8965517241379309E-2</c:v>
                </c:pt>
                <c:pt idx="10">
                  <c:v>1.7241379310344827E-2</c:v>
                </c:pt>
                <c:pt idx="11">
                  <c:v>3.4482758620689655E-2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3"/>
          <c:order val="3"/>
          <c:tx>
            <c:strRef>
              <c:f>procentowo!$M$78</c:f>
              <c:strCache>
                <c:ptCount val="1"/>
                <c:pt idx="0">
                  <c:v>RODZICE</c:v>
                </c:pt>
              </c:strCache>
            </c:strRef>
          </c:tx>
          <c:dLbls>
            <c:dLbl>
              <c:idx val="3"/>
              <c:layout>
                <c:manualLayout>
                  <c:x val="1.4222173645349159E-2"/>
                  <c:y val="-4.5583922873438211E-3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2.0512765293047196E-2"/>
                </c:manualLayout>
              </c:layout>
              <c:showVal val="1"/>
            </c:dLbl>
            <c:dLbl>
              <c:idx val="10"/>
              <c:delete val="1"/>
            </c:dLbl>
            <c:showVal val="1"/>
          </c:dLbls>
          <c:cat>
            <c:strRef>
              <c:f>procentowo!$I$79:$I$92</c:f>
              <c:strCache>
                <c:ptCount val="14"/>
                <c:pt idx="0">
                  <c:v>wspólny spacer</c:v>
                </c:pt>
                <c:pt idx="1">
                  <c:v>ogladamy TV</c:v>
                </c:pt>
                <c:pt idx="2">
                  <c:v>wspólnie zajmujemy się domem</c:v>
                </c:pt>
                <c:pt idx="3">
                  <c:v>wspólne zakupy</c:v>
                </c:pt>
                <c:pt idx="4">
                  <c:v>wspólna zabawa</c:v>
                </c:pt>
                <c:pt idx="5">
                  <c:v>uprawiamy sport</c:v>
                </c:pt>
                <c:pt idx="6">
                  <c:v>gramy w gry komputerowe</c:v>
                </c:pt>
                <c:pt idx="7">
                  <c:v>kino</c:v>
                </c:pt>
                <c:pt idx="8">
                  <c:v>festyn</c:v>
                </c:pt>
                <c:pt idx="9">
                  <c:v>basen</c:v>
                </c:pt>
                <c:pt idx="10">
                  <c:v>wspólne posiłki</c:v>
                </c:pt>
                <c:pt idx="11">
                  <c:v>rozmowa</c:v>
                </c:pt>
                <c:pt idx="12">
                  <c:v>cyrk</c:v>
                </c:pt>
                <c:pt idx="13">
                  <c:v>wycieczki rowerowe</c:v>
                </c:pt>
              </c:strCache>
            </c:strRef>
          </c:cat>
          <c:val>
            <c:numRef>
              <c:f>procentowo!$M$79:$M$92</c:f>
              <c:numCache>
                <c:formatCode>0%</c:formatCode>
                <c:ptCount val="14"/>
                <c:pt idx="0">
                  <c:v>0.61538461538461542</c:v>
                </c:pt>
                <c:pt idx="1">
                  <c:v>0.66666666666666663</c:v>
                </c:pt>
                <c:pt idx="2">
                  <c:v>0.41025641025641024</c:v>
                </c:pt>
                <c:pt idx="3">
                  <c:v>0.5641025641025641</c:v>
                </c:pt>
                <c:pt idx="4">
                  <c:v>0.69230769230769229</c:v>
                </c:pt>
                <c:pt idx="5">
                  <c:v>0.23076923076923075</c:v>
                </c:pt>
                <c:pt idx="6">
                  <c:v>0.12820512820512819</c:v>
                </c:pt>
                <c:pt idx="7">
                  <c:v>0.25641025641025639</c:v>
                </c:pt>
                <c:pt idx="8">
                  <c:v>0.23076923076923075</c:v>
                </c:pt>
                <c:pt idx="9">
                  <c:v>0.15384615384615385</c:v>
                </c:pt>
                <c:pt idx="10">
                  <c:v>0</c:v>
                </c:pt>
                <c:pt idx="11">
                  <c:v>2.564102564102564E-2</c:v>
                </c:pt>
                <c:pt idx="12">
                  <c:v>2.564102564102564E-2</c:v>
                </c:pt>
                <c:pt idx="13">
                  <c:v>2.564102564102564E-2</c:v>
                </c:pt>
              </c:numCache>
            </c:numRef>
          </c:val>
        </c:ser>
        <c:axId val="92816512"/>
        <c:axId val="94715264"/>
      </c:barChart>
      <c:catAx>
        <c:axId val="92816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94715264"/>
        <c:crosses val="autoZero"/>
        <c:auto val="1"/>
        <c:lblAlgn val="ctr"/>
        <c:lblOffset val="100"/>
      </c:catAx>
      <c:valAx>
        <c:axId val="94715264"/>
        <c:scaling>
          <c:orientation val="minMax"/>
        </c:scaling>
        <c:axPos val="l"/>
        <c:majorGridlines/>
        <c:numFmt formatCode="0%" sourceLinked="1"/>
        <c:tickLblPos val="nextTo"/>
        <c:crossAx val="928165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procentowo!$I$97</c:f>
              <c:strCache>
                <c:ptCount val="1"/>
                <c:pt idx="0">
                  <c:v>tak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showVal val="1"/>
          </c:dLbls>
          <c:cat>
            <c:strRef>
              <c:f>procentowo!$J$96:$M$96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procentowo!$J$97:$M$97</c:f>
              <c:numCache>
                <c:formatCode>0%</c:formatCode>
                <c:ptCount val="4"/>
                <c:pt idx="0">
                  <c:v>0.92857142857142849</c:v>
                </c:pt>
                <c:pt idx="1">
                  <c:v>0.96666666666666667</c:v>
                </c:pt>
                <c:pt idx="2">
                  <c:v>0.94827586206896552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procentowo!$I$98</c:f>
              <c:strCache>
                <c:ptCount val="1"/>
                <c:pt idx="0">
                  <c:v>nie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showVal val="1"/>
          </c:dLbls>
          <c:cat>
            <c:strRef>
              <c:f>procentowo!$J$96:$M$96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procentowo!$J$98:$M$98</c:f>
              <c:numCache>
                <c:formatCode>0%</c:formatCode>
                <c:ptCount val="4"/>
                <c:pt idx="0">
                  <c:v>7.1428571428571425E-2</c:v>
                </c:pt>
                <c:pt idx="1">
                  <c:v>3.3333333333333333E-2</c:v>
                </c:pt>
                <c:pt idx="2">
                  <c:v>5.1724137931034482E-2</c:v>
                </c:pt>
                <c:pt idx="3">
                  <c:v>0</c:v>
                </c:pt>
              </c:numCache>
            </c:numRef>
          </c:val>
        </c:ser>
        <c:axId val="97691136"/>
        <c:axId val="97816576"/>
      </c:barChart>
      <c:catAx>
        <c:axId val="97691136"/>
        <c:scaling>
          <c:orientation val="minMax"/>
        </c:scaling>
        <c:axPos val="b"/>
        <c:tickLblPos val="nextTo"/>
        <c:crossAx val="97816576"/>
        <c:crosses val="autoZero"/>
        <c:auto val="1"/>
        <c:lblAlgn val="ctr"/>
        <c:lblOffset val="100"/>
      </c:catAx>
      <c:valAx>
        <c:axId val="97816576"/>
        <c:scaling>
          <c:orientation val="minMax"/>
        </c:scaling>
        <c:axPos val="l"/>
        <c:majorGridlines/>
        <c:numFmt formatCode="0%" sourceLinked="1"/>
        <c:tickLblPos val="nextTo"/>
        <c:crossAx val="976911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pl-PL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0393293042583333E-2"/>
          <c:y val="7.9391108093461782E-2"/>
          <c:w val="0.92289267389354179"/>
          <c:h val="0.73856528807580668"/>
        </c:manualLayout>
      </c:layout>
      <c:barChart>
        <c:barDir val="col"/>
        <c:grouping val="clustered"/>
        <c:ser>
          <c:idx val="0"/>
          <c:order val="0"/>
          <c:tx>
            <c:strRef>
              <c:f>procentowo!$J$101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1"/>
              <c:layout>
                <c:manualLayout>
                  <c:x val="-4.5583726537840874E-3"/>
                  <c:y val="-2.0612588827543962E-2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procentowo!$I$102:$I$107</c:f>
              <c:strCache>
                <c:ptCount val="6"/>
                <c:pt idx="0">
                  <c:v>sprzanie swojego pokoju</c:v>
                </c:pt>
                <c:pt idx="1">
                  <c:v>opieka nad rodzeństwem</c:v>
                </c:pt>
                <c:pt idx="2">
                  <c:v>pomoc w pracach domowych</c:v>
                </c:pt>
                <c:pt idx="3">
                  <c:v>opieka nad zwierzętami</c:v>
                </c:pt>
                <c:pt idx="4">
                  <c:v>wynoszenie śmieci</c:v>
                </c:pt>
                <c:pt idx="5">
                  <c:v>odrabianie lekcji</c:v>
                </c:pt>
              </c:strCache>
            </c:strRef>
          </c:cat>
          <c:val>
            <c:numRef>
              <c:f>procentowo!$J$102:$J$107</c:f>
              <c:numCache>
                <c:formatCode>0%</c:formatCode>
                <c:ptCount val="6"/>
                <c:pt idx="0">
                  <c:v>0.64285714285714279</c:v>
                </c:pt>
                <c:pt idx="1">
                  <c:v>0.14285714285714285</c:v>
                </c:pt>
                <c:pt idx="2">
                  <c:v>0.5357142857142857</c:v>
                </c:pt>
                <c:pt idx="3">
                  <c:v>7.1428571428571425E-2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procentowo!$K$101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0"/>
              <c:layout>
                <c:manualLayout>
                  <c:x val="1.5194575512613531E-3"/>
                  <c:y val="-1.374172588502936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procentowo!$I$102:$I$107</c:f>
              <c:strCache>
                <c:ptCount val="6"/>
                <c:pt idx="0">
                  <c:v>sprzanie swojego pokoju</c:v>
                </c:pt>
                <c:pt idx="1">
                  <c:v>opieka nad rodzeństwem</c:v>
                </c:pt>
                <c:pt idx="2">
                  <c:v>pomoc w pracach domowych</c:v>
                </c:pt>
                <c:pt idx="3">
                  <c:v>opieka nad zwierzętami</c:v>
                </c:pt>
                <c:pt idx="4">
                  <c:v>wynoszenie śmieci</c:v>
                </c:pt>
                <c:pt idx="5">
                  <c:v>odrabianie lekcji</c:v>
                </c:pt>
              </c:strCache>
            </c:strRef>
          </c:cat>
          <c:val>
            <c:numRef>
              <c:f>procentowo!$K$102:$K$107</c:f>
              <c:numCache>
                <c:formatCode>0%</c:formatCode>
                <c:ptCount val="6"/>
                <c:pt idx="0">
                  <c:v>0.7</c:v>
                </c:pt>
                <c:pt idx="1">
                  <c:v>0.13333333333333333</c:v>
                </c:pt>
                <c:pt idx="2">
                  <c:v>0.4</c:v>
                </c:pt>
                <c:pt idx="3">
                  <c:v>3.3333333333333333E-2</c:v>
                </c:pt>
                <c:pt idx="4">
                  <c:v>3.3333333333333333E-2</c:v>
                </c:pt>
                <c:pt idx="5">
                  <c:v>6.6666666666666666E-2</c:v>
                </c:pt>
              </c:numCache>
            </c:numRef>
          </c:val>
        </c:ser>
        <c:ser>
          <c:idx val="2"/>
          <c:order val="2"/>
          <c:tx>
            <c:strRef>
              <c:f>procentowo!$L$101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1"/>
              <c:layout>
                <c:manualLayout>
                  <c:x val="7.5972877563067658E-3"/>
                  <c:y val="-1.1451438237524385E-2"/>
                </c:manualLayout>
              </c:layout>
              <c:showVal val="1"/>
            </c:dLbl>
            <c:dLbl>
              <c:idx val="5"/>
              <c:layout>
                <c:manualLayout>
                  <c:x val="1.5194575512613531E-3"/>
                  <c:y val="-6.870862942514681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procentowo!$I$102:$I$107</c:f>
              <c:strCache>
                <c:ptCount val="6"/>
                <c:pt idx="0">
                  <c:v>sprzanie swojego pokoju</c:v>
                </c:pt>
                <c:pt idx="1">
                  <c:v>opieka nad rodzeństwem</c:v>
                </c:pt>
                <c:pt idx="2">
                  <c:v>pomoc w pracach domowych</c:v>
                </c:pt>
                <c:pt idx="3">
                  <c:v>opieka nad zwierzętami</c:v>
                </c:pt>
                <c:pt idx="4">
                  <c:v>wynoszenie śmieci</c:v>
                </c:pt>
                <c:pt idx="5">
                  <c:v>odrabianie lekcji</c:v>
                </c:pt>
              </c:strCache>
            </c:strRef>
          </c:cat>
          <c:val>
            <c:numRef>
              <c:f>procentowo!$L$102:$L$107</c:f>
              <c:numCache>
                <c:formatCode>0%</c:formatCode>
                <c:ptCount val="6"/>
                <c:pt idx="0">
                  <c:v>0.67241379310344829</c:v>
                </c:pt>
                <c:pt idx="1">
                  <c:v>0.13793103448275862</c:v>
                </c:pt>
                <c:pt idx="2">
                  <c:v>0.46551724137931033</c:v>
                </c:pt>
                <c:pt idx="3">
                  <c:v>5.1724137931034482E-2</c:v>
                </c:pt>
                <c:pt idx="4">
                  <c:v>1.7241379310344827E-2</c:v>
                </c:pt>
                <c:pt idx="5">
                  <c:v>3.4482758620689655E-2</c:v>
                </c:pt>
              </c:numCache>
            </c:numRef>
          </c:val>
        </c:ser>
        <c:ser>
          <c:idx val="3"/>
          <c:order val="3"/>
          <c:tx>
            <c:strRef>
              <c:f>procentowo!$M$101</c:f>
              <c:strCache>
                <c:ptCount val="1"/>
                <c:pt idx="0">
                  <c:v>RODZICE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procentowo!$I$102:$I$107</c:f>
              <c:strCache>
                <c:ptCount val="6"/>
                <c:pt idx="0">
                  <c:v>sprzanie swojego pokoju</c:v>
                </c:pt>
                <c:pt idx="1">
                  <c:v>opieka nad rodzeństwem</c:v>
                </c:pt>
                <c:pt idx="2">
                  <c:v>pomoc w pracach domowych</c:v>
                </c:pt>
                <c:pt idx="3">
                  <c:v>opieka nad zwierzętami</c:v>
                </c:pt>
                <c:pt idx="4">
                  <c:v>wynoszenie śmieci</c:v>
                </c:pt>
                <c:pt idx="5">
                  <c:v>odrabianie lekcji</c:v>
                </c:pt>
              </c:strCache>
            </c:strRef>
          </c:cat>
          <c:val>
            <c:numRef>
              <c:f>procentowo!$M$102:$M$107</c:f>
              <c:numCache>
                <c:formatCode>0%</c:formatCode>
                <c:ptCount val="6"/>
                <c:pt idx="0">
                  <c:v>0.82051282051282048</c:v>
                </c:pt>
                <c:pt idx="1">
                  <c:v>5.128205128205128E-2</c:v>
                </c:pt>
                <c:pt idx="2">
                  <c:v>0.53846153846153844</c:v>
                </c:pt>
                <c:pt idx="3">
                  <c:v>7.6923076923076927E-2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axId val="98190464"/>
        <c:axId val="98192000"/>
      </c:barChart>
      <c:catAx>
        <c:axId val="98190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98192000"/>
        <c:crosses val="autoZero"/>
        <c:auto val="1"/>
        <c:lblAlgn val="ctr"/>
        <c:lblOffset val="100"/>
      </c:catAx>
      <c:valAx>
        <c:axId val="98192000"/>
        <c:scaling>
          <c:orientation val="minMax"/>
        </c:scaling>
        <c:axPos val="l"/>
        <c:majorGridlines/>
        <c:numFmt formatCode="0%" sourceLinked="1"/>
        <c:tickLblPos val="nextTo"/>
        <c:crossAx val="981904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procentowo!$J$110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4"/>
              <c:layout>
                <c:manualLayout>
                  <c:x val="-4.3010607025291588E-3"/>
                  <c:y val="-3.1823653397815906E-2"/>
                </c:manualLayout>
              </c:layout>
              <c:showVal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procentowo!$I$111:$I$121</c:f>
              <c:strCache>
                <c:ptCount val="11"/>
                <c:pt idx="0">
                  <c:v>jeździć na basen</c:v>
                </c:pt>
                <c:pt idx="1">
                  <c:v>mieć więcej czasu dla siebie</c:v>
                </c:pt>
                <c:pt idx="2">
                  <c:v>z kolegami</c:v>
                </c:pt>
                <c:pt idx="3">
                  <c:v>jeździć do kina</c:v>
                </c:pt>
                <c:pt idx="4">
                  <c:v>spędzać więcej czasu z rodzicami</c:v>
                </c:pt>
                <c:pt idx="5">
                  <c:v>taniec</c:v>
                </c:pt>
                <c:pt idx="6">
                  <c:v>gra na komputerze</c:v>
                </c:pt>
                <c:pt idx="7">
                  <c:v>nauka karate</c:v>
                </c:pt>
                <c:pt idx="8">
                  <c:v>jazda na rowerze</c:v>
                </c:pt>
                <c:pt idx="9">
                  <c:v>nauka gry na gitarze</c:v>
                </c:pt>
                <c:pt idx="10">
                  <c:v>gra w piłkę nożną</c:v>
                </c:pt>
              </c:strCache>
            </c:strRef>
          </c:cat>
          <c:val>
            <c:numRef>
              <c:f>procentowo!$J$111:$J$121</c:f>
              <c:numCache>
                <c:formatCode>0%</c:formatCode>
                <c:ptCount val="11"/>
                <c:pt idx="0">
                  <c:v>0.25</c:v>
                </c:pt>
                <c:pt idx="1">
                  <c:v>0.14285714285714285</c:v>
                </c:pt>
                <c:pt idx="2">
                  <c:v>0.25</c:v>
                </c:pt>
                <c:pt idx="3">
                  <c:v>0.2857142857142857</c:v>
                </c:pt>
                <c:pt idx="4">
                  <c:v>0.14285714285714285</c:v>
                </c:pt>
                <c:pt idx="5">
                  <c:v>0.17857142857142855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procentowo!$K$110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0"/>
              <c:layout>
                <c:manualLayout>
                  <c:x val="-4.3010607025291588E-3"/>
                  <c:y val="-2.9375680059522374E-2"/>
                </c:manualLayout>
              </c:layout>
              <c:showVal val="1"/>
            </c:dLbl>
            <c:dLbl>
              <c:idx val="1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procentowo!$I$111:$I$121</c:f>
              <c:strCache>
                <c:ptCount val="11"/>
                <c:pt idx="0">
                  <c:v>jeździć na basen</c:v>
                </c:pt>
                <c:pt idx="1">
                  <c:v>mieć więcej czasu dla siebie</c:v>
                </c:pt>
                <c:pt idx="2">
                  <c:v>z kolegami</c:v>
                </c:pt>
                <c:pt idx="3">
                  <c:v>jeździć do kina</c:v>
                </c:pt>
                <c:pt idx="4">
                  <c:v>spędzać więcej czasu z rodzicami</c:v>
                </c:pt>
                <c:pt idx="5">
                  <c:v>taniec</c:v>
                </c:pt>
                <c:pt idx="6">
                  <c:v>gra na komputerze</c:v>
                </c:pt>
                <c:pt idx="7">
                  <c:v>nauka karate</c:v>
                </c:pt>
                <c:pt idx="8">
                  <c:v>jazda na rowerze</c:v>
                </c:pt>
                <c:pt idx="9">
                  <c:v>nauka gry na gitarze</c:v>
                </c:pt>
                <c:pt idx="10">
                  <c:v>gra w piłkę nożną</c:v>
                </c:pt>
              </c:strCache>
            </c:strRef>
          </c:cat>
          <c:val>
            <c:numRef>
              <c:f>procentowo!$K$111:$K$121</c:f>
              <c:numCache>
                <c:formatCode>0%</c:formatCode>
                <c:ptCount val="11"/>
                <c:pt idx="0">
                  <c:v>0.26666666666666666</c:v>
                </c:pt>
                <c:pt idx="1">
                  <c:v>0</c:v>
                </c:pt>
                <c:pt idx="2">
                  <c:v>0.16666666666666666</c:v>
                </c:pt>
                <c:pt idx="3">
                  <c:v>0.1</c:v>
                </c:pt>
                <c:pt idx="4">
                  <c:v>0.13333333333333333</c:v>
                </c:pt>
                <c:pt idx="5">
                  <c:v>0</c:v>
                </c:pt>
                <c:pt idx="6">
                  <c:v>0.2</c:v>
                </c:pt>
                <c:pt idx="7">
                  <c:v>6.6666666666666666E-2</c:v>
                </c:pt>
                <c:pt idx="8">
                  <c:v>6.6666666666666666E-2</c:v>
                </c:pt>
                <c:pt idx="9">
                  <c:v>3.3333333333333333E-2</c:v>
                </c:pt>
                <c:pt idx="10">
                  <c:v>0.16666666666666666</c:v>
                </c:pt>
              </c:numCache>
            </c:numRef>
          </c:val>
        </c:ser>
        <c:ser>
          <c:idx val="2"/>
          <c:order val="2"/>
          <c:tx>
            <c:strRef>
              <c:f>procentowo!$L$110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4"/>
              <c:layout>
                <c:manualLayout>
                  <c:x val="-1.4336869008430531E-3"/>
                  <c:y val="-4.1615546750990079E-2"/>
                </c:manualLayout>
              </c:layout>
              <c:showVal val="1"/>
            </c:dLbl>
            <c:dLbl>
              <c:idx val="7"/>
              <c:layout>
                <c:manualLayout>
                  <c:x val="7.1684345042152655E-3"/>
                  <c:y val="0"/>
                </c:manualLayout>
              </c:layout>
              <c:showVal val="1"/>
            </c:dLbl>
            <c:dLbl>
              <c:idx val="8"/>
              <c:layout>
                <c:manualLayout>
                  <c:x val="1.2903182107587478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1.0035808305901266E-2"/>
                  <c:y val="-2.4479733382935312E-3"/>
                </c:manualLayout>
              </c:layout>
              <c:showVal val="1"/>
            </c:dLbl>
            <c:dLbl>
              <c:idx val="10"/>
              <c:layout>
                <c:manualLayout>
                  <c:x val="5.7347476033722125E-3"/>
                  <c:y val="4.895946676587062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procentowo!$I$111:$I$121</c:f>
              <c:strCache>
                <c:ptCount val="11"/>
                <c:pt idx="0">
                  <c:v>jeździć na basen</c:v>
                </c:pt>
                <c:pt idx="1">
                  <c:v>mieć więcej czasu dla siebie</c:v>
                </c:pt>
                <c:pt idx="2">
                  <c:v>z kolegami</c:v>
                </c:pt>
                <c:pt idx="3">
                  <c:v>jeździć do kina</c:v>
                </c:pt>
                <c:pt idx="4">
                  <c:v>spędzać więcej czasu z rodzicami</c:v>
                </c:pt>
                <c:pt idx="5">
                  <c:v>taniec</c:v>
                </c:pt>
                <c:pt idx="6">
                  <c:v>gra na komputerze</c:v>
                </c:pt>
                <c:pt idx="7">
                  <c:v>nauka karate</c:v>
                </c:pt>
                <c:pt idx="8">
                  <c:v>jazda na rowerze</c:v>
                </c:pt>
                <c:pt idx="9">
                  <c:v>nauka gry na gitarze</c:v>
                </c:pt>
                <c:pt idx="10">
                  <c:v>gra w piłkę nożną</c:v>
                </c:pt>
              </c:strCache>
            </c:strRef>
          </c:cat>
          <c:val>
            <c:numRef>
              <c:f>procentowo!$L$111:$L$121</c:f>
              <c:numCache>
                <c:formatCode>0%</c:formatCode>
                <c:ptCount val="11"/>
                <c:pt idx="0">
                  <c:v>0.25862068965517243</c:v>
                </c:pt>
                <c:pt idx="1">
                  <c:v>6.8965517241379309E-2</c:v>
                </c:pt>
                <c:pt idx="2">
                  <c:v>0.20689655172413793</c:v>
                </c:pt>
                <c:pt idx="3">
                  <c:v>0.18965517241379309</c:v>
                </c:pt>
                <c:pt idx="4">
                  <c:v>0.13793103448275862</c:v>
                </c:pt>
                <c:pt idx="5">
                  <c:v>8.6206896551724144E-2</c:v>
                </c:pt>
                <c:pt idx="6">
                  <c:v>0.10344827586206896</c:v>
                </c:pt>
                <c:pt idx="7">
                  <c:v>3.4482758620689655E-2</c:v>
                </c:pt>
                <c:pt idx="8">
                  <c:v>3.4482758620689655E-2</c:v>
                </c:pt>
                <c:pt idx="9">
                  <c:v>1.7241379310344827E-2</c:v>
                </c:pt>
                <c:pt idx="10">
                  <c:v>8.6206896551724144E-2</c:v>
                </c:pt>
              </c:numCache>
            </c:numRef>
          </c:val>
        </c:ser>
        <c:axId val="99551488"/>
        <c:axId val="101847040"/>
      </c:barChart>
      <c:catAx>
        <c:axId val="99551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01847040"/>
        <c:crosses val="autoZero"/>
        <c:auto val="1"/>
        <c:lblAlgn val="ctr"/>
        <c:lblOffset val="100"/>
      </c:catAx>
      <c:valAx>
        <c:axId val="101847040"/>
        <c:scaling>
          <c:orientation val="minMax"/>
        </c:scaling>
        <c:axPos val="l"/>
        <c:majorGridlines/>
        <c:numFmt formatCode="0%" sourceLinked="1"/>
        <c:tickLblPos val="nextTo"/>
        <c:crossAx val="9955148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procentowo!$I$126:$I$129</c:f>
              <c:strCache>
                <c:ptCount val="4"/>
                <c:pt idx="0">
                  <c:v>tak</c:v>
                </c:pt>
                <c:pt idx="1">
                  <c:v>nie - brak czasu</c:v>
                </c:pt>
                <c:pt idx="2">
                  <c:v>nie - praca dwuzmianowa</c:v>
                </c:pt>
                <c:pt idx="3">
                  <c:v>nie wiem</c:v>
                </c:pt>
              </c:strCache>
            </c:strRef>
          </c:cat>
          <c:val>
            <c:numRef>
              <c:f>procentowo!$J$126:$J$129</c:f>
              <c:numCache>
                <c:formatCode>0%</c:formatCode>
                <c:ptCount val="4"/>
                <c:pt idx="0">
                  <c:v>0.89743589743589736</c:v>
                </c:pt>
                <c:pt idx="1">
                  <c:v>5.128205128205128E-2</c:v>
                </c:pt>
                <c:pt idx="2">
                  <c:v>2.564102564102564E-2</c:v>
                </c:pt>
                <c:pt idx="3">
                  <c:v>2.564102564102564E-2</c:v>
                </c:pt>
              </c:numCache>
            </c:numRef>
          </c:val>
        </c:ser>
        <c:axId val="102294656"/>
        <c:axId val="102296576"/>
      </c:barChart>
      <c:catAx>
        <c:axId val="102294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02296576"/>
        <c:crosses val="autoZero"/>
        <c:auto val="1"/>
        <c:lblAlgn val="ctr"/>
        <c:lblOffset val="100"/>
      </c:catAx>
      <c:valAx>
        <c:axId val="102296576"/>
        <c:scaling>
          <c:orientation val="minMax"/>
        </c:scaling>
        <c:axPos val="l"/>
        <c:majorGridlines/>
        <c:numFmt formatCode="0%" sourceLinked="1"/>
        <c:tickLblPos val="nextTo"/>
        <c:crossAx val="10229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24157694573891"/>
          <c:y val="0.12527841185975533"/>
          <c:w val="0.22955434142160802"/>
          <c:h val="0.46800974633871101"/>
        </c:manualLayout>
      </c:layout>
      <c:txPr>
        <a:bodyPr/>
        <a:lstStyle/>
        <a:p>
          <a:pPr>
            <a:defRPr sz="1600"/>
          </a:pPr>
          <a:endParaRPr lang="pl-PL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5.7971954894527084E-2"/>
          <c:y val="3.1154032854444458E-2"/>
          <c:w val="0.771813364320036"/>
          <c:h val="0.87770359589771263"/>
        </c:manualLayout>
      </c:layout>
      <c:barChart>
        <c:barDir val="col"/>
        <c:grouping val="clustered"/>
        <c:ser>
          <c:idx val="0"/>
          <c:order val="0"/>
          <c:tx>
            <c:strRef>
              <c:f>procentowo!$I$6</c:f>
              <c:strCache>
                <c:ptCount val="1"/>
                <c:pt idx="0">
                  <c:v>0,5 godz.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procentowo!$J$5:$M$5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procentowo!$J$6:$M$6</c:f>
              <c:numCache>
                <c:formatCode>0%</c:formatCode>
                <c:ptCount val="4"/>
                <c:pt idx="0">
                  <c:v>0.10714285714285714</c:v>
                </c:pt>
                <c:pt idx="1">
                  <c:v>0.26666666666666666</c:v>
                </c:pt>
                <c:pt idx="2">
                  <c:v>0.18965517241379309</c:v>
                </c:pt>
                <c:pt idx="3">
                  <c:v>5.128205128205128E-2</c:v>
                </c:pt>
              </c:numCache>
            </c:numRef>
          </c:val>
        </c:ser>
        <c:ser>
          <c:idx val="1"/>
          <c:order val="1"/>
          <c:tx>
            <c:strRef>
              <c:f>procentowo!$I$7</c:f>
              <c:strCache>
                <c:ptCount val="1"/>
                <c:pt idx="0">
                  <c:v>1 godz.</c:v>
                </c:pt>
              </c:strCache>
            </c:strRef>
          </c:tx>
          <c:dLbls>
            <c:dLbl>
              <c:idx val="3"/>
              <c:layout>
                <c:manualLayout>
                  <c:x val="-1.59298544538117E-3"/>
                  <c:y val="-3.1270358306188913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procentowo!$J$5:$M$5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procentowo!$J$7:$M$7</c:f>
              <c:numCache>
                <c:formatCode>0%</c:formatCode>
                <c:ptCount val="4"/>
                <c:pt idx="0">
                  <c:v>0.25</c:v>
                </c:pt>
                <c:pt idx="1">
                  <c:v>0.4</c:v>
                </c:pt>
                <c:pt idx="2">
                  <c:v>0.32758620689655171</c:v>
                </c:pt>
                <c:pt idx="3">
                  <c:v>0.38461538461538458</c:v>
                </c:pt>
              </c:numCache>
            </c:numRef>
          </c:val>
        </c:ser>
        <c:ser>
          <c:idx val="2"/>
          <c:order val="2"/>
          <c:tx>
            <c:strRef>
              <c:f>procentowo!$I$8</c:f>
              <c:strCache>
                <c:ptCount val="1"/>
                <c:pt idx="0">
                  <c:v>2 godz.</c:v>
                </c:pt>
              </c:strCache>
            </c:strRef>
          </c:tx>
          <c:dLbls>
            <c:dLbl>
              <c:idx val="3"/>
              <c:layout>
                <c:manualLayout>
                  <c:x val="9.2592592592592587E-3"/>
                  <c:y val="-2.80603266089448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procentowo!$J$5:$M$5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procentowo!$J$8:$M$8</c:f>
              <c:numCache>
                <c:formatCode>0%</c:formatCode>
                <c:ptCount val="4"/>
                <c:pt idx="0">
                  <c:v>0.39285714285714285</c:v>
                </c:pt>
                <c:pt idx="1">
                  <c:v>0.23333333333333334</c:v>
                </c:pt>
                <c:pt idx="2">
                  <c:v>0.31034482758620691</c:v>
                </c:pt>
                <c:pt idx="3">
                  <c:v>0.38461538461538458</c:v>
                </c:pt>
              </c:numCache>
            </c:numRef>
          </c:val>
        </c:ser>
        <c:ser>
          <c:idx val="3"/>
          <c:order val="3"/>
          <c:tx>
            <c:strRef>
              <c:f>procentowo!$I$9</c:f>
              <c:strCache>
                <c:ptCount val="1"/>
                <c:pt idx="0">
                  <c:v>3 godz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procentowo!$J$5:$M$5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procentowo!$J$9:$M$9</c:f>
              <c:numCache>
                <c:formatCode>0%</c:formatCode>
                <c:ptCount val="4"/>
                <c:pt idx="0">
                  <c:v>0.25</c:v>
                </c:pt>
                <c:pt idx="1">
                  <c:v>0.1</c:v>
                </c:pt>
                <c:pt idx="2">
                  <c:v>0.17241379310344829</c:v>
                </c:pt>
                <c:pt idx="3">
                  <c:v>0.12820512820512819</c:v>
                </c:pt>
              </c:numCache>
            </c:numRef>
          </c:val>
        </c:ser>
        <c:axId val="53526912"/>
        <c:axId val="53529216"/>
      </c:barChart>
      <c:catAx>
        <c:axId val="53526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53529216"/>
        <c:crosses val="autoZero"/>
        <c:auto val="1"/>
        <c:lblAlgn val="ctr"/>
        <c:lblOffset val="100"/>
      </c:catAx>
      <c:valAx>
        <c:axId val="53529216"/>
        <c:scaling>
          <c:orientation val="minMax"/>
        </c:scaling>
        <c:axPos val="l"/>
        <c:majorGridlines/>
        <c:numFmt formatCode="0%" sourceLinked="1"/>
        <c:tickLblPos val="nextTo"/>
        <c:crossAx val="535269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pl-PL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579602896860115E-2"/>
          <c:y val="3.1154032854444458E-2"/>
          <c:w val="0.81588679887236326"/>
          <c:h val="0.84152676458026721"/>
        </c:manualLayout>
      </c:layout>
      <c:barChart>
        <c:barDir val="col"/>
        <c:grouping val="clustered"/>
        <c:ser>
          <c:idx val="0"/>
          <c:order val="0"/>
          <c:tx>
            <c:strRef>
              <c:f>procentowo!$I$13</c:f>
              <c:strCache>
                <c:ptCount val="1"/>
                <c:pt idx="0">
                  <c:v>tak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showVal val="1"/>
          </c:dLbls>
          <c:cat>
            <c:strRef>
              <c:f>procentowo!$J$12:$M$12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procentowo!$J$13:$M$13</c:f>
              <c:numCache>
                <c:formatCode>0%</c:formatCode>
                <c:ptCount val="4"/>
                <c:pt idx="0">
                  <c:v>0.89285714285714279</c:v>
                </c:pt>
                <c:pt idx="1">
                  <c:v>0.8666666666666667</c:v>
                </c:pt>
                <c:pt idx="2">
                  <c:v>0.87931034482758619</c:v>
                </c:pt>
                <c:pt idx="3">
                  <c:v>0.82051282051282048</c:v>
                </c:pt>
              </c:numCache>
            </c:numRef>
          </c:val>
        </c:ser>
        <c:ser>
          <c:idx val="1"/>
          <c:order val="1"/>
          <c:tx>
            <c:strRef>
              <c:f>procentowo!$I$14</c:f>
              <c:strCache>
                <c:ptCount val="1"/>
                <c:pt idx="0">
                  <c:v>nie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Val val="1"/>
          </c:dLbls>
          <c:cat>
            <c:strRef>
              <c:f>procentowo!$J$12:$M$12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procentowo!$J$14:$M$14</c:f>
              <c:numCache>
                <c:formatCode>0%</c:formatCode>
                <c:ptCount val="4"/>
                <c:pt idx="0">
                  <c:v>0.10714285714285714</c:v>
                </c:pt>
                <c:pt idx="1">
                  <c:v>0.13333333333333333</c:v>
                </c:pt>
                <c:pt idx="2">
                  <c:v>0.12068965517241378</c:v>
                </c:pt>
                <c:pt idx="3">
                  <c:v>0.17948717948717949</c:v>
                </c:pt>
              </c:numCache>
            </c:numRef>
          </c:val>
        </c:ser>
        <c:axId val="55022336"/>
        <c:axId val="55024256"/>
      </c:barChart>
      <c:catAx>
        <c:axId val="5502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55024256"/>
        <c:crosses val="autoZero"/>
        <c:auto val="1"/>
        <c:lblAlgn val="ctr"/>
        <c:lblOffset val="100"/>
      </c:catAx>
      <c:valAx>
        <c:axId val="55024256"/>
        <c:scaling>
          <c:orientation val="minMax"/>
        </c:scaling>
        <c:axPos val="l"/>
        <c:majorGridlines/>
        <c:numFmt formatCode="0%" sourceLinked="1"/>
        <c:tickLblPos val="nextTo"/>
        <c:crossAx val="550223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pl-PL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procentowo!$I$18</c:f>
              <c:strCache>
                <c:ptCount val="1"/>
                <c:pt idx="0">
                  <c:v>rodzice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procentowo!$J$17:$M$17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procentowo!$J$18:$M$18</c:f>
              <c:numCache>
                <c:formatCode>0%</c:formatCode>
                <c:ptCount val="4"/>
                <c:pt idx="0">
                  <c:v>0.64285714285714279</c:v>
                </c:pt>
                <c:pt idx="1">
                  <c:v>0.66666666666666663</c:v>
                </c:pt>
                <c:pt idx="2">
                  <c:v>0.65517241379310343</c:v>
                </c:pt>
                <c:pt idx="3">
                  <c:v>0.66666666666666663</c:v>
                </c:pt>
              </c:numCache>
            </c:numRef>
          </c:val>
        </c:ser>
        <c:ser>
          <c:idx val="1"/>
          <c:order val="1"/>
          <c:tx>
            <c:strRef>
              <c:f>procentowo!$I$19</c:f>
              <c:strCache>
                <c:ptCount val="1"/>
                <c:pt idx="0">
                  <c:v>rodzeństwo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procentowo!$J$17:$M$17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procentowo!$J$19:$M$19</c:f>
              <c:numCache>
                <c:formatCode>0%</c:formatCode>
                <c:ptCount val="4"/>
                <c:pt idx="0">
                  <c:v>0.2857142857142857</c:v>
                </c:pt>
                <c:pt idx="1">
                  <c:v>0.23333333333333334</c:v>
                </c:pt>
                <c:pt idx="2">
                  <c:v>0.25862068965517243</c:v>
                </c:pt>
                <c:pt idx="3">
                  <c:v>0.23076923076923075</c:v>
                </c:pt>
              </c:numCache>
            </c:numRef>
          </c:val>
        </c:ser>
        <c:ser>
          <c:idx val="2"/>
          <c:order val="2"/>
          <c:tx>
            <c:strRef>
              <c:f>procentowo!$I$20</c:f>
              <c:strCache>
                <c:ptCount val="1"/>
                <c:pt idx="0">
                  <c:v>babcia, dziadek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procentowo!$J$17:$M$17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procentowo!$J$20:$M$20</c:f>
              <c:numCache>
                <c:formatCode>0%</c:formatCode>
                <c:ptCount val="4"/>
                <c:pt idx="0">
                  <c:v>3.5714285714285712E-2</c:v>
                </c:pt>
                <c:pt idx="1">
                  <c:v>6.6666666666666666E-2</c:v>
                </c:pt>
                <c:pt idx="2">
                  <c:v>5.1724137931034482E-2</c:v>
                </c:pt>
                <c:pt idx="3">
                  <c:v>5.128205128205128E-2</c:v>
                </c:pt>
              </c:numCache>
            </c:numRef>
          </c:val>
        </c:ser>
        <c:ser>
          <c:idx val="3"/>
          <c:order val="3"/>
          <c:tx>
            <c:strRef>
              <c:f>procentowo!$I$21</c:f>
              <c:strCache>
                <c:ptCount val="1"/>
                <c:pt idx="0">
                  <c:v>ciocia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procentowo!$J$17:$M$17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procentowo!$J$21:$M$21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5.128205128205128E-2</c:v>
                </c:pt>
              </c:numCache>
            </c:numRef>
          </c:val>
        </c:ser>
        <c:axId val="57143296"/>
        <c:axId val="57145216"/>
      </c:barChart>
      <c:catAx>
        <c:axId val="57143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57145216"/>
        <c:crosses val="autoZero"/>
        <c:auto val="1"/>
        <c:lblAlgn val="ctr"/>
        <c:lblOffset val="100"/>
      </c:catAx>
      <c:valAx>
        <c:axId val="57145216"/>
        <c:scaling>
          <c:orientation val="minMax"/>
        </c:scaling>
        <c:axPos val="l"/>
        <c:majorGridlines/>
        <c:numFmt formatCode="0%" sourceLinked="1"/>
        <c:tickLblPos val="nextTo"/>
        <c:crossAx val="571432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pl-PL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75962826075312E-2"/>
          <c:y val="2.8697119700428327E-2"/>
          <c:w val="0.68500923991643903"/>
          <c:h val="0.68049018954063967"/>
        </c:manualLayout>
      </c:layout>
      <c:barChart>
        <c:barDir val="col"/>
        <c:grouping val="clustered"/>
        <c:ser>
          <c:idx val="0"/>
          <c:order val="0"/>
          <c:tx>
            <c:strRef>
              <c:f>procentowo!$I$24</c:f>
              <c:strCache>
                <c:ptCount val="1"/>
                <c:pt idx="0">
                  <c:v>po szkole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procentowo!$J$23:$M$23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procentowo!$J$24:$M$24</c:f>
              <c:numCache>
                <c:formatCode>0%</c:formatCode>
                <c:ptCount val="4"/>
                <c:pt idx="0">
                  <c:v>0.21428571428571427</c:v>
                </c:pt>
                <c:pt idx="1">
                  <c:v>0.23333333333333334</c:v>
                </c:pt>
                <c:pt idx="2">
                  <c:v>0.22413793103448276</c:v>
                </c:pt>
                <c:pt idx="3">
                  <c:v>0.10256410256410256</c:v>
                </c:pt>
              </c:numCache>
            </c:numRef>
          </c:val>
        </c:ser>
        <c:ser>
          <c:idx val="1"/>
          <c:order val="1"/>
          <c:tx>
            <c:strRef>
              <c:f>procentowo!$I$25</c:f>
              <c:strCache>
                <c:ptCount val="1"/>
                <c:pt idx="0">
                  <c:v>po odrobieniu lekcji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procentowo!$J$23:$M$23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procentowo!$J$25:$M$25</c:f>
              <c:numCache>
                <c:formatCode>0%</c:formatCode>
                <c:ptCount val="4"/>
                <c:pt idx="0">
                  <c:v>0.64285714285714279</c:v>
                </c:pt>
                <c:pt idx="1">
                  <c:v>0.66666666666666663</c:v>
                </c:pt>
                <c:pt idx="2">
                  <c:v>0.65517241379310343</c:v>
                </c:pt>
                <c:pt idx="3">
                  <c:v>0.82051282051282048</c:v>
                </c:pt>
              </c:numCache>
            </c:numRef>
          </c:val>
        </c:ser>
        <c:ser>
          <c:idx val="2"/>
          <c:order val="2"/>
          <c:tx>
            <c:strRef>
              <c:f>procentowo!$I$26</c:f>
              <c:strCache>
                <c:ptCount val="1"/>
                <c:pt idx="0">
                  <c:v>w weekendy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procentowo!$J$23:$M$23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procentowo!$J$26:$M$26</c:f>
              <c:numCache>
                <c:formatCode>0%</c:formatCode>
                <c:ptCount val="4"/>
                <c:pt idx="0">
                  <c:v>0.17857142857142855</c:v>
                </c:pt>
                <c:pt idx="1">
                  <c:v>0.3</c:v>
                </c:pt>
                <c:pt idx="2">
                  <c:v>0.24137931034482757</c:v>
                </c:pt>
                <c:pt idx="3">
                  <c:v>0.48717948717948717</c:v>
                </c:pt>
              </c:numCache>
            </c:numRef>
          </c:val>
        </c:ser>
        <c:ser>
          <c:idx val="3"/>
          <c:order val="3"/>
          <c:tx>
            <c:strRef>
              <c:f>procentowo!$I$27</c:f>
              <c:strCache>
                <c:ptCount val="1"/>
                <c:pt idx="0">
                  <c:v>w przerwach między nauką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procentowo!$J$23:$M$23</c:f>
              <c:strCache>
                <c:ptCount val="4"/>
                <c:pt idx="0">
                  <c:v>DZIEWCZYNKI</c:v>
                </c:pt>
                <c:pt idx="1">
                  <c:v>CHŁOPCY</c:v>
                </c:pt>
                <c:pt idx="2">
                  <c:v>DZIECI RAZEM</c:v>
                </c:pt>
                <c:pt idx="3">
                  <c:v>RODZICE</c:v>
                </c:pt>
              </c:strCache>
            </c:strRef>
          </c:cat>
          <c:val>
            <c:numRef>
              <c:f>procentowo!$J$27:$M$27</c:f>
              <c:numCache>
                <c:formatCode>0%</c:formatCode>
                <c:ptCount val="4"/>
                <c:pt idx="0">
                  <c:v>3.5714285714285712E-2</c:v>
                </c:pt>
                <c:pt idx="1">
                  <c:v>3.3333333333333333E-2</c:v>
                </c:pt>
                <c:pt idx="2">
                  <c:v>3.4482758620689655E-2</c:v>
                </c:pt>
                <c:pt idx="3">
                  <c:v>7.6923076923076927E-2</c:v>
                </c:pt>
              </c:numCache>
            </c:numRef>
          </c:val>
        </c:ser>
        <c:axId val="57770368"/>
        <c:axId val="57773056"/>
      </c:barChart>
      <c:catAx>
        <c:axId val="57770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57773056"/>
        <c:crosses val="autoZero"/>
        <c:auto val="1"/>
        <c:lblAlgn val="ctr"/>
        <c:lblOffset val="100"/>
      </c:catAx>
      <c:valAx>
        <c:axId val="57773056"/>
        <c:scaling>
          <c:orientation val="minMax"/>
        </c:scaling>
        <c:axPos val="l"/>
        <c:majorGridlines/>
        <c:numFmt formatCode="0%" sourceLinked="1"/>
        <c:tickLblPos val="nextTo"/>
        <c:crossAx val="57770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72224652473998"/>
          <c:y val="0.16653671273936616"/>
          <c:w val="0.21301849421600078"/>
          <c:h val="0.63325396164308012"/>
        </c:manualLayout>
      </c:layout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procentowo!$J$30</c:f>
              <c:strCache>
                <c:ptCount val="1"/>
                <c:pt idx="0">
                  <c:v>DZIEWCZYNKI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procentowo!$I$31:$I$37</c:f>
              <c:strCache>
                <c:ptCount val="7"/>
                <c:pt idx="0">
                  <c:v>z rodzicami</c:v>
                </c:pt>
                <c:pt idx="1">
                  <c:v>z rodzeństwem</c:v>
                </c:pt>
                <c:pt idx="2">
                  <c:v>z koleżankami i kolegami</c:v>
                </c:pt>
                <c:pt idx="3">
                  <c:v>sam</c:v>
                </c:pt>
                <c:pt idx="4">
                  <c:v>z kuzynem</c:v>
                </c:pt>
                <c:pt idx="5">
                  <c:v>z dziadkami</c:v>
                </c:pt>
                <c:pt idx="6">
                  <c:v>zabawa z psem</c:v>
                </c:pt>
              </c:strCache>
            </c:strRef>
          </c:cat>
          <c:val>
            <c:numRef>
              <c:f>procentowo!$J$31:$J$37</c:f>
              <c:numCache>
                <c:formatCode>0%</c:formatCode>
                <c:ptCount val="7"/>
                <c:pt idx="0">
                  <c:v>0.21428571428571427</c:v>
                </c:pt>
                <c:pt idx="1">
                  <c:v>0.3571428571428571</c:v>
                </c:pt>
                <c:pt idx="2">
                  <c:v>0.39285714285714285</c:v>
                </c:pt>
                <c:pt idx="3">
                  <c:v>0.14285714285714285</c:v>
                </c:pt>
                <c:pt idx="4">
                  <c:v>7.1428571428571425E-2</c:v>
                </c:pt>
                <c:pt idx="5">
                  <c:v>7.1428571428571425E-2</c:v>
                </c:pt>
                <c:pt idx="6">
                  <c:v>3.5714285714285712E-2</c:v>
                </c:pt>
              </c:numCache>
            </c:numRef>
          </c:val>
        </c:ser>
        <c:ser>
          <c:idx val="1"/>
          <c:order val="1"/>
          <c:tx>
            <c:strRef>
              <c:f>procentowo!$K$30</c:f>
              <c:strCache>
                <c:ptCount val="1"/>
                <c:pt idx="0">
                  <c:v>CHŁOPCY</c:v>
                </c:pt>
              </c:strCache>
            </c:strRef>
          </c:tx>
          <c:dLbls>
            <c:showVal val="1"/>
          </c:dLbls>
          <c:cat>
            <c:strRef>
              <c:f>procentowo!$I$31:$I$37</c:f>
              <c:strCache>
                <c:ptCount val="7"/>
                <c:pt idx="0">
                  <c:v>z rodzicami</c:v>
                </c:pt>
                <c:pt idx="1">
                  <c:v>z rodzeństwem</c:v>
                </c:pt>
                <c:pt idx="2">
                  <c:v>z koleżankami i kolegami</c:v>
                </c:pt>
                <c:pt idx="3">
                  <c:v>sam</c:v>
                </c:pt>
                <c:pt idx="4">
                  <c:v>z kuzynem</c:v>
                </c:pt>
                <c:pt idx="5">
                  <c:v>z dziadkami</c:v>
                </c:pt>
                <c:pt idx="6">
                  <c:v>zabawa z psem</c:v>
                </c:pt>
              </c:strCache>
            </c:strRef>
          </c:cat>
          <c:val>
            <c:numRef>
              <c:f>procentowo!$K$31:$K$37</c:f>
              <c:numCache>
                <c:formatCode>0%</c:formatCode>
                <c:ptCount val="7"/>
                <c:pt idx="0">
                  <c:v>0.23333333333333334</c:v>
                </c:pt>
                <c:pt idx="1">
                  <c:v>0.3</c:v>
                </c:pt>
                <c:pt idx="2">
                  <c:v>0.5</c:v>
                </c:pt>
                <c:pt idx="3">
                  <c:v>0.1</c:v>
                </c:pt>
                <c:pt idx="4">
                  <c:v>3.3333333333333333E-2</c:v>
                </c:pt>
                <c:pt idx="5">
                  <c:v>3.3333333333333333E-2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procentowo!$L$30</c:f>
              <c:strCache>
                <c:ptCount val="1"/>
                <c:pt idx="0">
                  <c:v>DZIECI RAZEM</c:v>
                </c:pt>
              </c:strCache>
            </c:strRef>
          </c:tx>
          <c:dLbls>
            <c:showVal val="1"/>
          </c:dLbls>
          <c:cat>
            <c:strRef>
              <c:f>procentowo!$I$31:$I$37</c:f>
              <c:strCache>
                <c:ptCount val="7"/>
                <c:pt idx="0">
                  <c:v>z rodzicami</c:v>
                </c:pt>
                <c:pt idx="1">
                  <c:v>z rodzeństwem</c:v>
                </c:pt>
                <c:pt idx="2">
                  <c:v>z koleżankami i kolegami</c:v>
                </c:pt>
                <c:pt idx="3">
                  <c:v>sam</c:v>
                </c:pt>
                <c:pt idx="4">
                  <c:v>z kuzynem</c:v>
                </c:pt>
                <c:pt idx="5">
                  <c:v>z dziadkami</c:v>
                </c:pt>
                <c:pt idx="6">
                  <c:v>zabawa z psem</c:v>
                </c:pt>
              </c:strCache>
            </c:strRef>
          </c:cat>
          <c:val>
            <c:numRef>
              <c:f>procentowo!$L$31:$L$37</c:f>
              <c:numCache>
                <c:formatCode>0%</c:formatCode>
                <c:ptCount val="7"/>
                <c:pt idx="0">
                  <c:v>0.22413793103448276</c:v>
                </c:pt>
                <c:pt idx="1">
                  <c:v>0.32758620689655171</c:v>
                </c:pt>
                <c:pt idx="2">
                  <c:v>0.44827586206896552</c:v>
                </c:pt>
                <c:pt idx="3">
                  <c:v>0.12068965517241378</c:v>
                </c:pt>
                <c:pt idx="4">
                  <c:v>5.1724137931034482E-2</c:v>
                </c:pt>
                <c:pt idx="5">
                  <c:v>5.1724137931034482E-2</c:v>
                </c:pt>
                <c:pt idx="6">
                  <c:v>1.7241379310344827E-2</c:v>
                </c:pt>
              </c:numCache>
            </c:numRef>
          </c:val>
        </c:ser>
        <c:ser>
          <c:idx val="3"/>
          <c:order val="3"/>
          <c:tx>
            <c:strRef>
              <c:f>procentowo!$M$30</c:f>
              <c:strCache>
                <c:ptCount val="1"/>
                <c:pt idx="0">
                  <c:v>RODZICE</c:v>
                </c:pt>
              </c:strCache>
            </c:strRef>
          </c:tx>
          <c:dLbls>
            <c:showVal val="1"/>
          </c:dLbls>
          <c:cat>
            <c:strRef>
              <c:f>procentowo!$I$31:$I$37</c:f>
              <c:strCache>
                <c:ptCount val="7"/>
                <c:pt idx="0">
                  <c:v>z rodzicami</c:v>
                </c:pt>
                <c:pt idx="1">
                  <c:v>z rodzeństwem</c:v>
                </c:pt>
                <c:pt idx="2">
                  <c:v>z koleżankami i kolegami</c:v>
                </c:pt>
                <c:pt idx="3">
                  <c:v>sam</c:v>
                </c:pt>
                <c:pt idx="4">
                  <c:v>z kuzynem</c:v>
                </c:pt>
                <c:pt idx="5">
                  <c:v>z dziadkami</c:v>
                </c:pt>
                <c:pt idx="6">
                  <c:v>zabawa z psem</c:v>
                </c:pt>
              </c:strCache>
            </c:strRef>
          </c:cat>
          <c:val>
            <c:numRef>
              <c:f>procentowo!$M$31:$M$37</c:f>
              <c:numCache>
                <c:formatCode>0%</c:formatCode>
                <c:ptCount val="7"/>
                <c:pt idx="0">
                  <c:v>0.53846153846153844</c:v>
                </c:pt>
                <c:pt idx="1">
                  <c:v>0.61538461538461542</c:v>
                </c:pt>
                <c:pt idx="2">
                  <c:v>0.38461538461538458</c:v>
                </c:pt>
                <c:pt idx="3">
                  <c:v>0</c:v>
                </c:pt>
                <c:pt idx="4">
                  <c:v>2.564102564102564E-2</c:v>
                </c:pt>
                <c:pt idx="5">
                  <c:v>0</c:v>
                </c:pt>
                <c:pt idx="6">
                  <c:v>2.564102564102564E-2</c:v>
                </c:pt>
              </c:numCache>
            </c:numRef>
          </c:val>
        </c:ser>
        <c:axId val="53657984"/>
        <c:axId val="53659904"/>
      </c:barChart>
      <c:catAx>
        <c:axId val="53657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53659904"/>
        <c:crosses val="autoZero"/>
        <c:auto val="1"/>
        <c:lblAlgn val="ctr"/>
        <c:lblOffset val="100"/>
      </c:catAx>
      <c:valAx>
        <c:axId val="53659904"/>
        <c:scaling>
          <c:orientation val="minMax"/>
        </c:scaling>
        <c:axPos val="l"/>
        <c:majorGridlines/>
        <c:numFmt formatCode="0%" sourceLinked="1"/>
        <c:tickLblPos val="nextTo"/>
        <c:crossAx val="536579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pl-PL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7.480836921385392E-2"/>
          <c:y val="9.324509156228325E-2"/>
          <c:w val="0.90903006791095664"/>
          <c:h val="0.46473164381180609"/>
        </c:manualLayout>
      </c:layout>
      <c:barChart>
        <c:barDir val="col"/>
        <c:grouping val="clustered"/>
        <c:ser>
          <c:idx val="0"/>
          <c:order val="0"/>
          <c:tx>
            <c:strRef>
              <c:f>procentowo!$J$39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3.1270358306188926E-2"/>
                </c:manualLayout>
              </c:layout>
              <c:showVal val="1"/>
            </c:dLbl>
            <c:dLbl>
              <c:idx val="3"/>
              <c:layout>
                <c:manualLayout>
                  <c:x val="-1.469232988653588E-3"/>
                  <c:y val="-2.6058631921824105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procentowo!$I$40:$I$48</c:f>
              <c:strCache>
                <c:ptCount val="9"/>
                <c:pt idx="0">
                  <c:v>przy komputerze</c:v>
                </c:pt>
                <c:pt idx="1">
                  <c:v>ogladam TV</c:v>
                </c:pt>
                <c:pt idx="2">
                  <c:v>przebywam na świeżym powietrzu</c:v>
                </c:pt>
                <c:pt idx="3">
                  <c:v>czytam</c:v>
                </c:pt>
                <c:pt idx="4">
                  <c:v>zajmuję się rodzeństwem</c:v>
                </c:pt>
                <c:pt idx="5">
                  <c:v>układanie puzzli</c:v>
                </c:pt>
                <c:pt idx="6">
                  <c:v>malowanie</c:v>
                </c:pt>
                <c:pt idx="7">
                  <c:v>gra na keyboard</c:v>
                </c:pt>
                <c:pt idx="8">
                  <c:v>z rodzicami</c:v>
                </c:pt>
              </c:strCache>
            </c:strRef>
          </c:cat>
          <c:val>
            <c:numRef>
              <c:f>procentowo!$J$40:$J$48</c:f>
              <c:numCache>
                <c:formatCode>0%</c:formatCode>
                <c:ptCount val="9"/>
                <c:pt idx="0">
                  <c:v>0.2857142857142857</c:v>
                </c:pt>
                <c:pt idx="1">
                  <c:v>0.5</c:v>
                </c:pt>
                <c:pt idx="2">
                  <c:v>0.5357142857142857</c:v>
                </c:pt>
                <c:pt idx="3">
                  <c:v>0.17857142857142855</c:v>
                </c:pt>
                <c:pt idx="4">
                  <c:v>0.17857142857142855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procentowo!$K$39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procentowo!$I$40:$I$48</c:f>
              <c:strCache>
                <c:ptCount val="9"/>
                <c:pt idx="0">
                  <c:v>przy komputerze</c:v>
                </c:pt>
                <c:pt idx="1">
                  <c:v>ogladam TV</c:v>
                </c:pt>
                <c:pt idx="2">
                  <c:v>przebywam na świeżym powietrzu</c:v>
                </c:pt>
                <c:pt idx="3">
                  <c:v>czytam</c:v>
                </c:pt>
                <c:pt idx="4">
                  <c:v>zajmuję się rodzeństwem</c:v>
                </c:pt>
                <c:pt idx="5">
                  <c:v>układanie puzzli</c:v>
                </c:pt>
                <c:pt idx="6">
                  <c:v>malowanie</c:v>
                </c:pt>
                <c:pt idx="7">
                  <c:v>gra na keyboard</c:v>
                </c:pt>
                <c:pt idx="8">
                  <c:v>z rodzicami</c:v>
                </c:pt>
              </c:strCache>
            </c:strRef>
          </c:cat>
          <c:val>
            <c:numRef>
              <c:f>procentowo!$K$40:$K$48</c:f>
              <c:numCache>
                <c:formatCode>0%</c:formatCode>
                <c:ptCount val="9"/>
                <c:pt idx="0">
                  <c:v>0.53333333333333333</c:v>
                </c:pt>
                <c:pt idx="1">
                  <c:v>0.3</c:v>
                </c:pt>
                <c:pt idx="2">
                  <c:v>0.5</c:v>
                </c:pt>
                <c:pt idx="3">
                  <c:v>0.13333333333333333</c:v>
                </c:pt>
                <c:pt idx="4">
                  <c:v>3.3333333333333333E-2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procentowo!$L$39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2"/>
              <c:layout>
                <c:manualLayout>
                  <c:x val="-2.9384659773071761E-3"/>
                  <c:y val="-2.6058631921824105E-2"/>
                </c:manualLayout>
              </c:layout>
              <c:showVal val="1"/>
            </c:dLbl>
            <c:dLbl>
              <c:idx val="3"/>
              <c:layout>
                <c:manualLayout>
                  <c:x val="1.0284630920575116E-2"/>
                  <c:y val="-7.8175895765472316E-3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procentowo!$I$40:$I$48</c:f>
              <c:strCache>
                <c:ptCount val="9"/>
                <c:pt idx="0">
                  <c:v>przy komputerze</c:v>
                </c:pt>
                <c:pt idx="1">
                  <c:v>ogladam TV</c:v>
                </c:pt>
                <c:pt idx="2">
                  <c:v>przebywam na świeżym powietrzu</c:v>
                </c:pt>
                <c:pt idx="3">
                  <c:v>czytam</c:v>
                </c:pt>
                <c:pt idx="4">
                  <c:v>zajmuję się rodzeństwem</c:v>
                </c:pt>
                <c:pt idx="5">
                  <c:v>układanie puzzli</c:v>
                </c:pt>
                <c:pt idx="6">
                  <c:v>malowanie</c:v>
                </c:pt>
                <c:pt idx="7">
                  <c:v>gra na keyboard</c:v>
                </c:pt>
                <c:pt idx="8">
                  <c:v>z rodzicami</c:v>
                </c:pt>
              </c:strCache>
            </c:strRef>
          </c:cat>
          <c:val>
            <c:numRef>
              <c:f>procentowo!$L$40:$L$48</c:f>
              <c:numCache>
                <c:formatCode>0%</c:formatCode>
                <c:ptCount val="9"/>
                <c:pt idx="0">
                  <c:v>0.41379310344827586</c:v>
                </c:pt>
                <c:pt idx="1">
                  <c:v>0.39655172413793105</c:v>
                </c:pt>
                <c:pt idx="2">
                  <c:v>0.51724137931034486</c:v>
                </c:pt>
                <c:pt idx="3">
                  <c:v>0.15517241379310345</c:v>
                </c:pt>
                <c:pt idx="4">
                  <c:v>0.10344827586206896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3"/>
          <c:order val="3"/>
          <c:tx>
            <c:strRef>
              <c:f>procentowo!$M$39</c:f>
              <c:strCache>
                <c:ptCount val="1"/>
                <c:pt idx="0">
                  <c:v>RODZICE</c:v>
                </c:pt>
              </c:strCache>
            </c:strRef>
          </c:tx>
          <c:dLbls>
            <c:dLbl>
              <c:idx val="0"/>
              <c:layout>
                <c:manualLayout>
                  <c:x val="5.8769319546143521E-3"/>
                  <c:y val="4.7773606638563622E-17"/>
                </c:manualLayout>
              </c:layout>
              <c:showVal val="1"/>
            </c:dLbl>
            <c:dLbl>
              <c:idx val="3"/>
              <c:layout>
                <c:manualLayout>
                  <c:x val="-5.3871253925309197E-17"/>
                  <c:y val="-3.9087947882736111E-2"/>
                </c:manualLayout>
              </c:layout>
              <c:showVal val="1"/>
            </c:dLbl>
            <c:dLbl>
              <c:idx val="4"/>
              <c:layout>
                <c:manualLayout>
                  <c:x val="1.0284630920575116E-2"/>
                  <c:y val="2.6058631921824105E-3"/>
                </c:manualLayout>
              </c:layout>
              <c:showVal val="1"/>
            </c:dLbl>
            <c:showVal val="1"/>
          </c:dLbls>
          <c:cat>
            <c:strRef>
              <c:f>procentowo!$I$40:$I$48</c:f>
              <c:strCache>
                <c:ptCount val="9"/>
                <c:pt idx="0">
                  <c:v>przy komputerze</c:v>
                </c:pt>
                <c:pt idx="1">
                  <c:v>ogladam TV</c:v>
                </c:pt>
                <c:pt idx="2">
                  <c:v>przebywam na świeżym powietrzu</c:v>
                </c:pt>
                <c:pt idx="3">
                  <c:v>czytam</c:v>
                </c:pt>
                <c:pt idx="4">
                  <c:v>zajmuję się rodzeństwem</c:v>
                </c:pt>
                <c:pt idx="5">
                  <c:v>układanie puzzli</c:v>
                </c:pt>
                <c:pt idx="6">
                  <c:v>malowanie</c:v>
                </c:pt>
                <c:pt idx="7">
                  <c:v>gra na keyboard</c:v>
                </c:pt>
                <c:pt idx="8">
                  <c:v>z rodzicami</c:v>
                </c:pt>
              </c:strCache>
            </c:strRef>
          </c:cat>
          <c:val>
            <c:numRef>
              <c:f>procentowo!$M$40:$M$48</c:f>
              <c:numCache>
                <c:formatCode>0%</c:formatCode>
                <c:ptCount val="9"/>
                <c:pt idx="0">
                  <c:v>0.38461538461538458</c:v>
                </c:pt>
                <c:pt idx="1">
                  <c:v>0.46153846153846151</c:v>
                </c:pt>
                <c:pt idx="2">
                  <c:v>0.76923076923076916</c:v>
                </c:pt>
                <c:pt idx="3">
                  <c:v>0.17948717948717949</c:v>
                </c:pt>
                <c:pt idx="4">
                  <c:v>2.564102564102564E-2</c:v>
                </c:pt>
                <c:pt idx="5">
                  <c:v>2.564102564102564E-2</c:v>
                </c:pt>
                <c:pt idx="6">
                  <c:v>2.564102564102564E-2</c:v>
                </c:pt>
                <c:pt idx="7">
                  <c:v>2.564102564102564E-2</c:v>
                </c:pt>
                <c:pt idx="8">
                  <c:v>2.564102564102564E-2</c:v>
                </c:pt>
              </c:numCache>
            </c:numRef>
          </c:val>
        </c:ser>
        <c:axId val="63210624"/>
        <c:axId val="64643456"/>
      </c:barChart>
      <c:catAx>
        <c:axId val="63210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4643456"/>
        <c:crosses val="autoZero"/>
        <c:auto val="1"/>
        <c:lblAlgn val="ctr"/>
        <c:lblOffset val="100"/>
      </c:catAx>
      <c:valAx>
        <c:axId val="64643456"/>
        <c:scaling>
          <c:orientation val="minMax"/>
        </c:scaling>
        <c:axPos val="l"/>
        <c:majorGridlines/>
        <c:numFmt formatCode="0%" sourceLinked="1"/>
        <c:tickLblPos val="nextTo"/>
        <c:crossAx val="632106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158996103423439"/>
          <c:y val="0.10335961425017312"/>
          <c:w val="0.8758658898347732"/>
          <c:h val="0.5584368924568468"/>
        </c:manualLayout>
      </c:layout>
      <c:barChart>
        <c:barDir val="col"/>
        <c:grouping val="clustered"/>
        <c:ser>
          <c:idx val="0"/>
          <c:order val="0"/>
          <c:tx>
            <c:strRef>
              <c:f>procentowo!$J$50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2.890685868711421E-3"/>
                  <c:y val="-3.3876221498371335E-2"/>
                </c:manualLayout>
              </c:layout>
              <c:showVal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showVal val="1"/>
          </c:dLbls>
          <c:cat>
            <c:strRef>
              <c:f>procentowo!$I$51:$I$62</c:f>
              <c:strCache>
                <c:ptCount val="12"/>
                <c:pt idx="0">
                  <c:v>tak, lekcje gry na gitarze</c:v>
                </c:pt>
                <c:pt idx="1">
                  <c:v>tak, koło matematyczne</c:v>
                </c:pt>
                <c:pt idx="2">
                  <c:v>tak, zajęcia w bibliotece</c:v>
                </c:pt>
                <c:pt idx="3">
                  <c:v>tak, zajęcia plastyczne</c:v>
                </c:pt>
                <c:pt idx="4">
                  <c:v>tak, gra na gitarze</c:v>
                </c:pt>
                <c:pt idx="5">
                  <c:v>tak, basen</c:v>
                </c:pt>
                <c:pt idx="6">
                  <c:v>tak, koło sportowe</c:v>
                </c:pt>
                <c:pt idx="7">
                  <c:v>tak, koło szachowe</c:v>
                </c:pt>
                <c:pt idx="8">
                  <c:v>tak, kickboxing</c:v>
                </c:pt>
                <c:pt idx="9">
                  <c:v>tak, karate</c:v>
                </c:pt>
                <c:pt idx="10">
                  <c:v>tak, tańce</c:v>
                </c:pt>
                <c:pt idx="11">
                  <c:v>nie</c:v>
                </c:pt>
              </c:strCache>
            </c:strRef>
          </c:cat>
          <c:val>
            <c:numRef>
              <c:f>procentowo!$J$51:$J$62</c:f>
              <c:numCache>
                <c:formatCode>0%</c:formatCode>
                <c:ptCount val="12"/>
                <c:pt idx="0">
                  <c:v>0.14285714285714285</c:v>
                </c:pt>
                <c:pt idx="1">
                  <c:v>7.1428571428571425E-2</c:v>
                </c:pt>
                <c:pt idx="2">
                  <c:v>3.5714285714285712E-2</c:v>
                </c:pt>
                <c:pt idx="3">
                  <c:v>0</c:v>
                </c:pt>
                <c:pt idx="4">
                  <c:v>0</c:v>
                </c:pt>
                <c:pt idx="5">
                  <c:v>3.5714285714285712E-2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0.39285714285714285</c:v>
                </c:pt>
                <c:pt idx="11">
                  <c:v>0.3571428571428571</c:v>
                </c:pt>
              </c:numCache>
            </c:numRef>
          </c:val>
        </c:ser>
        <c:ser>
          <c:idx val="1"/>
          <c:order val="1"/>
          <c:tx>
            <c:strRef>
              <c:f>procentowo!$K$50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procentowo!$I$51:$I$62</c:f>
              <c:strCache>
                <c:ptCount val="12"/>
                <c:pt idx="0">
                  <c:v>tak, lekcje gry na gitarze</c:v>
                </c:pt>
                <c:pt idx="1">
                  <c:v>tak, koło matematyczne</c:v>
                </c:pt>
                <c:pt idx="2">
                  <c:v>tak, zajęcia w bibliotece</c:v>
                </c:pt>
                <c:pt idx="3">
                  <c:v>tak, zajęcia plastyczne</c:v>
                </c:pt>
                <c:pt idx="4">
                  <c:v>tak, gra na gitarze</c:v>
                </c:pt>
                <c:pt idx="5">
                  <c:v>tak, basen</c:v>
                </c:pt>
                <c:pt idx="6">
                  <c:v>tak, koło sportowe</c:v>
                </c:pt>
                <c:pt idx="7">
                  <c:v>tak, koło szachowe</c:v>
                </c:pt>
                <c:pt idx="8">
                  <c:v>tak, kickboxing</c:v>
                </c:pt>
                <c:pt idx="9">
                  <c:v>tak, karate</c:v>
                </c:pt>
                <c:pt idx="10">
                  <c:v>tak, tańce</c:v>
                </c:pt>
                <c:pt idx="11">
                  <c:v>nie</c:v>
                </c:pt>
              </c:strCache>
            </c:strRef>
          </c:cat>
          <c:val>
            <c:numRef>
              <c:f>procentowo!$K$51:$K$62</c:f>
              <c:numCache>
                <c:formatCode>0%</c:formatCode>
                <c:ptCount val="12"/>
                <c:pt idx="0">
                  <c:v>3.3333333333333333E-2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3.3333333333333333E-2</c:v>
                </c:pt>
                <c:pt idx="6">
                  <c:v>0.16666666666666666</c:v>
                </c:pt>
                <c:pt idx="7">
                  <c:v>6.6666666666666666E-2</c:v>
                </c:pt>
                <c:pt idx="8">
                  <c:v>3.3333333333333333E-2</c:v>
                </c:pt>
                <c:pt idx="9">
                  <c:v>6.6666666666666666E-2</c:v>
                </c:pt>
                <c:pt idx="10">
                  <c:v>0</c:v>
                </c:pt>
                <c:pt idx="11">
                  <c:v>0.66666666666666663</c:v>
                </c:pt>
              </c:numCache>
            </c:numRef>
          </c:val>
        </c:ser>
        <c:ser>
          <c:idx val="2"/>
          <c:order val="2"/>
          <c:tx>
            <c:strRef>
              <c:f>procentowo!$L$50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1.4453429343557105E-3"/>
                  <c:y val="-3.3876221498371335E-2"/>
                </c:manualLayout>
              </c:layout>
              <c:showVal val="1"/>
            </c:dLbl>
            <c:dLbl>
              <c:idx val="7"/>
              <c:layout>
                <c:manualLayout>
                  <c:x val="1.0117400540489974E-2"/>
                  <c:y val="-5.2117263843648211E-3"/>
                </c:manualLayout>
              </c:layout>
              <c:showVal val="1"/>
            </c:dLbl>
            <c:dLbl>
              <c:idx val="8"/>
              <c:layout>
                <c:manualLayout>
                  <c:x val="1.0117400540489974E-2"/>
                  <c:y val="7.8175895765472316E-3"/>
                </c:manualLayout>
              </c:layout>
              <c:showVal val="1"/>
            </c:dLbl>
            <c:dLbl>
              <c:idx val="9"/>
              <c:layout>
                <c:manualLayout>
                  <c:x val="1.0117400540489974E-2"/>
                  <c:y val="5.2117263843648211E-3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-2.8664495114006514E-2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-3.1270358306188926E-2"/>
                </c:manualLayout>
              </c:layout>
              <c:showVal val="1"/>
            </c:dLbl>
            <c:showVal val="1"/>
          </c:dLbls>
          <c:cat>
            <c:strRef>
              <c:f>procentowo!$I$51:$I$62</c:f>
              <c:strCache>
                <c:ptCount val="12"/>
                <c:pt idx="0">
                  <c:v>tak, lekcje gry na gitarze</c:v>
                </c:pt>
                <c:pt idx="1">
                  <c:v>tak, koło matematyczne</c:v>
                </c:pt>
                <c:pt idx="2">
                  <c:v>tak, zajęcia w bibliotece</c:v>
                </c:pt>
                <c:pt idx="3">
                  <c:v>tak, zajęcia plastyczne</c:v>
                </c:pt>
                <c:pt idx="4">
                  <c:v>tak, gra na gitarze</c:v>
                </c:pt>
                <c:pt idx="5">
                  <c:v>tak, basen</c:v>
                </c:pt>
                <c:pt idx="6">
                  <c:v>tak, koło sportowe</c:v>
                </c:pt>
                <c:pt idx="7">
                  <c:v>tak, koło szachowe</c:v>
                </c:pt>
                <c:pt idx="8">
                  <c:v>tak, kickboxing</c:v>
                </c:pt>
                <c:pt idx="9">
                  <c:v>tak, karate</c:v>
                </c:pt>
                <c:pt idx="10">
                  <c:v>tak, tańce</c:v>
                </c:pt>
                <c:pt idx="11">
                  <c:v>nie</c:v>
                </c:pt>
              </c:strCache>
            </c:strRef>
          </c:cat>
          <c:val>
            <c:numRef>
              <c:f>procentowo!$L$51:$L$62</c:f>
              <c:numCache>
                <c:formatCode>0%</c:formatCode>
                <c:ptCount val="12"/>
                <c:pt idx="0">
                  <c:v>8.6206896551724144E-2</c:v>
                </c:pt>
                <c:pt idx="1">
                  <c:v>3.4482758620689655E-2</c:v>
                </c:pt>
                <c:pt idx="2">
                  <c:v>1.7241379310344827E-2</c:v>
                </c:pt>
                <c:pt idx="3">
                  <c:v>0</c:v>
                </c:pt>
                <c:pt idx="4">
                  <c:v>0</c:v>
                </c:pt>
                <c:pt idx="5">
                  <c:v>3.4482758620689655E-2</c:v>
                </c:pt>
                <c:pt idx="6">
                  <c:v>8.6206896551724144E-2</c:v>
                </c:pt>
                <c:pt idx="7">
                  <c:v>3.4482758620689655E-2</c:v>
                </c:pt>
                <c:pt idx="8">
                  <c:v>1.7241379310344827E-2</c:v>
                </c:pt>
                <c:pt idx="9">
                  <c:v>3.4482758620689655E-2</c:v>
                </c:pt>
                <c:pt idx="10">
                  <c:v>0.18965517241379309</c:v>
                </c:pt>
                <c:pt idx="11">
                  <c:v>0.51724137931034486</c:v>
                </c:pt>
              </c:numCache>
            </c:numRef>
          </c:val>
        </c:ser>
        <c:ser>
          <c:idx val="3"/>
          <c:order val="3"/>
          <c:tx>
            <c:strRef>
              <c:f>procentowo!$M$50</c:f>
              <c:strCache>
                <c:ptCount val="1"/>
                <c:pt idx="0">
                  <c:v>RODZICE</c:v>
                </c:pt>
              </c:strCache>
            </c:strRef>
          </c:tx>
          <c:dLbls>
            <c:dLbl>
              <c:idx val="0"/>
              <c:layout>
                <c:manualLayout>
                  <c:x val="1.1562743474845684E-2"/>
                  <c:y val="5.2117263843648211E-3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6"/>
              <c:layout>
                <c:manualLayout>
                  <c:x val="8.6720576061342629E-3"/>
                  <c:y val="-7.8175895765472316E-3"/>
                </c:manualLayout>
              </c:layout>
              <c:showVal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1"/>
              <c:layout>
                <c:manualLayout>
                  <c:x val="1.4453429343557105E-3"/>
                  <c:y val="7.8175895765472316E-3"/>
                </c:manualLayout>
              </c:layout>
              <c:showVal val="1"/>
            </c:dLbl>
            <c:showVal val="1"/>
          </c:dLbls>
          <c:cat>
            <c:strRef>
              <c:f>procentowo!$I$51:$I$62</c:f>
              <c:strCache>
                <c:ptCount val="12"/>
                <c:pt idx="0">
                  <c:v>tak, lekcje gry na gitarze</c:v>
                </c:pt>
                <c:pt idx="1">
                  <c:v>tak, koło matematyczne</c:v>
                </c:pt>
                <c:pt idx="2">
                  <c:v>tak, zajęcia w bibliotece</c:v>
                </c:pt>
                <c:pt idx="3">
                  <c:v>tak, zajęcia plastyczne</c:v>
                </c:pt>
                <c:pt idx="4">
                  <c:v>tak, gra na gitarze</c:v>
                </c:pt>
                <c:pt idx="5">
                  <c:v>tak, basen</c:v>
                </c:pt>
                <c:pt idx="6">
                  <c:v>tak, koło sportowe</c:v>
                </c:pt>
                <c:pt idx="7">
                  <c:v>tak, koło szachowe</c:v>
                </c:pt>
                <c:pt idx="8">
                  <c:v>tak, kickboxing</c:v>
                </c:pt>
                <c:pt idx="9">
                  <c:v>tak, karate</c:v>
                </c:pt>
                <c:pt idx="10">
                  <c:v>tak, tańce</c:v>
                </c:pt>
                <c:pt idx="11">
                  <c:v>nie</c:v>
                </c:pt>
              </c:strCache>
            </c:strRef>
          </c:cat>
          <c:val>
            <c:numRef>
              <c:f>procentowo!$M$51:$M$62</c:f>
              <c:numCache>
                <c:formatCode>0%</c:formatCode>
                <c:ptCount val="12"/>
                <c:pt idx="0">
                  <c:v>5.128205128205128E-2</c:v>
                </c:pt>
                <c:pt idx="1">
                  <c:v>0</c:v>
                </c:pt>
                <c:pt idx="2">
                  <c:v>0</c:v>
                </c:pt>
                <c:pt idx="3">
                  <c:v>2.564102564102564E-2</c:v>
                </c:pt>
                <c:pt idx="4">
                  <c:v>5.128205128205128E-2</c:v>
                </c:pt>
                <c:pt idx="5">
                  <c:v>2.564102564102564E-2</c:v>
                </c:pt>
                <c:pt idx="6">
                  <c:v>0.17948717948717949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0.17948717948717949</c:v>
                </c:pt>
                <c:pt idx="11">
                  <c:v>0.51282051282051277</c:v>
                </c:pt>
              </c:numCache>
            </c:numRef>
          </c:val>
        </c:ser>
        <c:axId val="80468224"/>
        <c:axId val="80568320"/>
      </c:barChart>
      <c:catAx>
        <c:axId val="80468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0568320"/>
        <c:crosses val="autoZero"/>
        <c:auto val="1"/>
        <c:lblAlgn val="ctr"/>
        <c:lblOffset val="100"/>
      </c:catAx>
      <c:valAx>
        <c:axId val="80568320"/>
        <c:scaling>
          <c:orientation val="minMax"/>
        </c:scaling>
        <c:axPos val="l"/>
        <c:majorGridlines/>
        <c:numFmt formatCode="0%" sourceLinked="1"/>
        <c:tickLblPos val="nextTo"/>
        <c:crossAx val="804682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5.7918370737604363E-2"/>
          <c:y val="2.8697119700428327E-2"/>
          <c:w val="0.93373491349339643"/>
          <c:h val="0.44517869256694914"/>
        </c:manualLayout>
      </c:layout>
      <c:barChart>
        <c:barDir val="col"/>
        <c:grouping val="clustered"/>
        <c:ser>
          <c:idx val="0"/>
          <c:order val="0"/>
          <c:tx>
            <c:strRef>
              <c:f>procentowo!$J$66</c:f>
              <c:strCache>
                <c:ptCount val="1"/>
                <c:pt idx="0">
                  <c:v>DZIEWCZYNKI</c:v>
                </c:pt>
              </c:strCache>
            </c:strRef>
          </c:tx>
          <c:dLbls>
            <c:dLbl>
              <c:idx val="7"/>
              <c:layout>
                <c:manualLayout>
                  <c:x val="0"/>
                  <c:y val="-1.9752948166397631E-2"/>
                </c:manualLayout>
              </c:layout>
              <c:showVal val="1"/>
            </c:dLbl>
            <c:dLbl>
              <c:idx val="8"/>
              <c:delete val="1"/>
            </c:dLbl>
            <c:dLbl>
              <c:idx val="9"/>
              <c:delete val="1"/>
            </c:dLbl>
            <c:showVal val="1"/>
          </c:dLbls>
          <c:cat>
            <c:strRef>
              <c:f>procentowo!$I$67:$I$76</c:f>
              <c:strCache>
                <c:ptCount val="10"/>
                <c:pt idx="0">
                  <c:v>ok. 1 godz.</c:v>
                </c:pt>
                <c:pt idx="1">
                  <c:v>ok. 2 godz.</c:v>
                </c:pt>
                <c:pt idx="2">
                  <c:v>ok. 3 godz.</c:v>
                </c:pt>
                <c:pt idx="3">
                  <c:v>ok. 5 godz.</c:v>
                </c:pt>
                <c:pt idx="4">
                  <c:v>tylko weekendy</c:v>
                </c:pt>
                <c:pt idx="5">
                  <c:v>wieczorem</c:v>
                </c:pt>
                <c:pt idx="6">
                  <c:v>przed szkołą i po szkole</c:v>
                </c:pt>
                <c:pt idx="7">
                  <c:v>po lekcjach</c:v>
                </c:pt>
                <c:pt idx="8">
                  <c:v>nie spędzam czasu z rodzicami codziennie</c:v>
                </c:pt>
                <c:pt idx="9">
                  <c:v>różnie</c:v>
                </c:pt>
              </c:strCache>
            </c:strRef>
          </c:cat>
          <c:val>
            <c:numRef>
              <c:f>procentowo!$J$67:$J$76</c:f>
              <c:numCache>
                <c:formatCode>0%</c:formatCode>
                <c:ptCount val="10"/>
                <c:pt idx="0">
                  <c:v>7.1428571428571425E-2</c:v>
                </c:pt>
                <c:pt idx="1">
                  <c:v>0.25</c:v>
                </c:pt>
                <c:pt idx="2">
                  <c:v>0.21428571428571427</c:v>
                </c:pt>
                <c:pt idx="3">
                  <c:v>0.10714285714285714</c:v>
                </c:pt>
                <c:pt idx="4">
                  <c:v>7.1428571428571425E-2</c:v>
                </c:pt>
                <c:pt idx="5">
                  <c:v>3.5714285714285712E-2</c:v>
                </c:pt>
                <c:pt idx="6">
                  <c:v>0.14285714285714285</c:v>
                </c:pt>
                <c:pt idx="7">
                  <c:v>0.10714285714285714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procentowo!$K$66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3"/>
              <c:layout>
                <c:manualLayout>
                  <c:x val="7.2859502554327949E-3"/>
                  <c:y val="8.7790880739544858E-3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8"/>
              <c:layout>
                <c:manualLayout>
                  <c:x val="-1.0685936929779486E-16"/>
                  <c:y val="-2.6337264221863454E-2"/>
                </c:manualLayout>
              </c:layout>
              <c:showVal val="1"/>
            </c:dLbl>
            <c:dLbl>
              <c:idx val="9"/>
              <c:delete val="1"/>
            </c:dLbl>
            <c:showVal val="1"/>
          </c:dLbls>
          <c:cat>
            <c:strRef>
              <c:f>procentowo!$I$67:$I$76</c:f>
              <c:strCache>
                <c:ptCount val="10"/>
                <c:pt idx="0">
                  <c:v>ok. 1 godz.</c:v>
                </c:pt>
                <c:pt idx="1">
                  <c:v>ok. 2 godz.</c:v>
                </c:pt>
                <c:pt idx="2">
                  <c:v>ok. 3 godz.</c:v>
                </c:pt>
                <c:pt idx="3">
                  <c:v>ok. 5 godz.</c:v>
                </c:pt>
                <c:pt idx="4">
                  <c:v>tylko weekendy</c:v>
                </c:pt>
                <c:pt idx="5">
                  <c:v>wieczorem</c:v>
                </c:pt>
                <c:pt idx="6">
                  <c:v>przed szkołą i po szkole</c:v>
                </c:pt>
                <c:pt idx="7">
                  <c:v>po lekcjach</c:v>
                </c:pt>
                <c:pt idx="8">
                  <c:v>nie spędzam czasu z rodzicami codziennie</c:v>
                </c:pt>
                <c:pt idx="9">
                  <c:v>różnie</c:v>
                </c:pt>
              </c:strCache>
            </c:strRef>
          </c:cat>
          <c:val>
            <c:numRef>
              <c:f>procentowo!$K$67:$K$76</c:f>
              <c:numCache>
                <c:formatCode>0%</c:formatCode>
                <c:ptCount val="10"/>
                <c:pt idx="0">
                  <c:v>0.23333333333333334</c:v>
                </c:pt>
                <c:pt idx="1">
                  <c:v>0.13333333333333333</c:v>
                </c:pt>
                <c:pt idx="2">
                  <c:v>0.4</c:v>
                </c:pt>
                <c:pt idx="3">
                  <c:v>3.3333333333333333E-2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</c:v>
                </c:pt>
                <c:pt idx="8">
                  <c:v>3.3333333333333333E-2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procentowo!$L$66</c:f>
              <c:strCache>
                <c:ptCount val="1"/>
                <c:pt idx="0">
                  <c:v>DZIECI RAZEM</c:v>
                </c:pt>
              </c:strCache>
            </c:strRef>
          </c:tx>
          <c:dLbls>
            <c:dLbl>
              <c:idx val="7"/>
              <c:layout>
                <c:manualLayout>
                  <c:x val="-1.4571900510865589E-3"/>
                  <c:y val="-2.4142492203374832E-2"/>
                </c:manualLayout>
              </c:layout>
              <c:showVal val="1"/>
            </c:dLbl>
            <c:dLbl>
              <c:idx val="9"/>
              <c:delete val="1"/>
            </c:dLbl>
            <c:showVal val="1"/>
          </c:dLbls>
          <c:cat>
            <c:strRef>
              <c:f>procentowo!$I$67:$I$76</c:f>
              <c:strCache>
                <c:ptCount val="10"/>
                <c:pt idx="0">
                  <c:v>ok. 1 godz.</c:v>
                </c:pt>
                <c:pt idx="1">
                  <c:v>ok. 2 godz.</c:v>
                </c:pt>
                <c:pt idx="2">
                  <c:v>ok. 3 godz.</c:v>
                </c:pt>
                <c:pt idx="3">
                  <c:v>ok. 5 godz.</c:v>
                </c:pt>
                <c:pt idx="4">
                  <c:v>tylko weekendy</c:v>
                </c:pt>
                <c:pt idx="5">
                  <c:v>wieczorem</c:v>
                </c:pt>
                <c:pt idx="6">
                  <c:v>przed szkołą i po szkole</c:v>
                </c:pt>
                <c:pt idx="7">
                  <c:v>po lekcjach</c:v>
                </c:pt>
                <c:pt idx="8">
                  <c:v>nie spędzam czasu z rodzicami codziennie</c:v>
                </c:pt>
                <c:pt idx="9">
                  <c:v>różnie</c:v>
                </c:pt>
              </c:strCache>
            </c:strRef>
          </c:cat>
          <c:val>
            <c:numRef>
              <c:f>procentowo!$L$67:$L$76</c:f>
              <c:numCache>
                <c:formatCode>0%</c:formatCode>
                <c:ptCount val="10"/>
                <c:pt idx="0">
                  <c:v>0.15517241379310345</c:v>
                </c:pt>
                <c:pt idx="1">
                  <c:v>0.18965517241379309</c:v>
                </c:pt>
                <c:pt idx="2">
                  <c:v>0.31034482758620691</c:v>
                </c:pt>
                <c:pt idx="3">
                  <c:v>6.8965517241379309E-2</c:v>
                </c:pt>
                <c:pt idx="4">
                  <c:v>3.4482758620689655E-2</c:v>
                </c:pt>
                <c:pt idx="5">
                  <c:v>1.7241379310344827E-2</c:v>
                </c:pt>
                <c:pt idx="6">
                  <c:v>6.8965517241379309E-2</c:v>
                </c:pt>
                <c:pt idx="7">
                  <c:v>0.10344827586206896</c:v>
                </c:pt>
                <c:pt idx="8">
                  <c:v>1.7241379310344827E-2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procentowo!$M$66</c:f>
              <c:strCache>
                <c:ptCount val="1"/>
                <c:pt idx="0">
                  <c:v>RODZICE</c:v>
                </c:pt>
              </c:strCache>
            </c:strRef>
          </c:tx>
          <c:dLbls>
            <c:dLbl>
              <c:idx val="0"/>
              <c:layout>
                <c:manualLayout>
                  <c:x val="7.2859502554327949E-3"/>
                  <c:y val="-6.5843160554658635E-3"/>
                </c:manualLayout>
              </c:layout>
              <c:showVal val="1"/>
            </c:dLbl>
            <c:dLbl>
              <c:idx val="1"/>
              <c:layout>
                <c:manualLayout>
                  <c:x val="7.285950255432821E-3"/>
                  <c:y val="4.3895440369772429E-3"/>
                </c:manualLayout>
              </c:layout>
              <c:showVal val="1"/>
            </c:dLbl>
            <c:dLbl>
              <c:idx val="3"/>
              <c:layout>
                <c:manualLayout>
                  <c:x val="1.3114710459778977E-2"/>
                  <c:y val="4.3895440369772429E-3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layout>
                <c:manualLayout>
                  <c:x val="7.2859502554327949E-3"/>
                  <c:y val="4.3895440369772429E-3"/>
                </c:manualLayout>
              </c:layout>
              <c:showVal val="1"/>
            </c:dLbl>
            <c:dLbl>
              <c:idx val="6"/>
              <c:delete val="1"/>
            </c:dLbl>
            <c:dLbl>
              <c:idx val="8"/>
              <c:layout>
                <c:manualLayout>
                  <c:x val="5.8287602043462358E-3"/>
                  <c:y val="4.3895440369772429E-3"/>
                </c:manualLayout>
              </c:layout>
              <c:showVal val="1"/>
            </c:dLbl>
            <c:showVal val="1"/>
          </c:dLbls>
          <c:cat>
            <c:strRef>
              <c:f>procentowo!$I$67:$I$76</c:f>
              <c:strCache>
                <c:ptCount val="10"/>
                <c:pt idx="0">
                  <c:v>ok. 1 godz.</c:v>
                </c:pt>
                <c:pt idx="1">
                  <c:v>ok. 2 godz.</c:v>
                </c:pt>
                <c:pt idx="2">
                  <c:v>ok. 3 godz.</c:v>
                </c:pt>
                <c:pt idx="3">
                  <c:v>ok. 5 godz.</c:v>
                </c:pt>
                <c:pt idx="4">
                  <c:v>tylko weekendy</c:v>
                </c:pt>
                <c:pt idx="5">
                  <c:v>wieczorem</c:v>
                </c:pt>
                <c:pt idx="6">
                  <c:v>przed szkołą i po szkole</c:v>
                </c:pt>
                <c:pt idx="7">
                  <c:v>po lekcjach</c:v>
                </c:pt>
                <c:pt idx="8">
                  <c:v>nie spędzam czasu z rodzicami codziennie</c:v>
                </c:pt>
                <c:pt idx="9">
                  <c:v>różnie</c:v>
                </c:pt>
              </c:strCache>
            </c:strRef>
          </c:cat>
          <c:val>
            <c:numRef>
              <c:f>procentowo!$M$67:$M$76</c:f>
              <c:numCache>
                <c:formatCode>0%</c:formatCode>
                <c:ptCount val="10"/>
                <c:pt idx="0">
                  <c:v>7.6923076923076927E-2</c:v>
                </c:pt>
                <c:pt idx="1">
                  <c:v>0.12820512820512819</c:v>
                </c:pt>
                <c:pt idx="2">
                  <c:v>0.51282051282051277</c:v>
                </c:pt>
                <c:pt idx="3">
                  <c:v>2.564102564102564E-2</c:v>
                </c:pt>
                <c:pt idx="4">
                  <c:v>0</c:v>
                </c:pt>
                <c:pt idx="5">
                  <c:v>2.564102564102564E-2</c:v>
                </c:pt>
                <c:pt idx="6">
                  <c:v>0</c:v>
                </c:pt>
                <c:pt idx="7">
                  <c:v>7.6923076923076927E-2</c:v>
                </c:pt>
                <c:pt idx="8">
                  <c:v>2.564102564102564E-2</c:v>
                </c:pt>
                <c:pt idx="9">
                  <c:v>7.6923076923076927E-2</c:v>
                </c:pt>
              </c:numCache>
            </c:numRef>
          </c:val>
        </c:ser>
        <c:axId val="81238656"/>
        <c:axId val="81939456"/>
      </c:barChart>
      <c:catAx>
        <c:axId val="81238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81939456"/>
        <c:crosses val="autoZero"/>
        <c:auto val="1"/>
        <c:lblAlgn val="ctr"/>
        <c:lblOffset val="100"/>
      </c:catAx>
      <c:valAx>
        <c:axId val="81939456"/>
        <c:scaling>
          <c:orientation val="minMax"/>
        </c:scaling>
        <c:axPos val="l"/>
        <c:majorGridlines/>
        <c:numFmt formatCode="0%" sourceLinked="1"/>
        <c:tickLblPos val="nextTo"/>
        <c:crossAx val="812386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2AA7BF-2513-4FF6-A293-562104C84EC9}" type="datetimeFigureOut">
              <a:rPr lang="pl-PL" smtClean="0"/>
              <a:t>2013-11-16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CB2FE0-3E0E-42FD-BE40-A4BD13DA8D8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10040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dirty="0" smtClean="0"/>
              <a:t>WYNIKI ANKIETY </a:t>
            </a:r>
            <a:br>
              <a:rPr lang="pl-PL" sz="5400" dirty="0" smtClean="0"/>
            </a:br>
            <a:r>
              <a:rPr lang="pl-PL" sz="5400" dirty="0" smtClean="0"/>
              <a:t>NA TEMAT SPĘDZANIA </a:t>
            </a:r>
            <a:br>
              <a:rPr lang="pl-PL" sz="5400" dirty="0" smtClean="0"/>
            </a:br>
            <a:r>
              <a:rPr lang="pl-PL" sz="5400" dirty="0" smtClean="0"/>
              <a:t>CZASU WOLNEGO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4414" y="4286256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sz="3200" dirty="0" smtClean="0"/>
              <a:t>ANIETA ZOSTAŁA PRZEPROWADZONA WŚRÓD UCZNIÓW </a:t>
            </a:r>
            <a:r>
              <a:rPr lang="pl-PL" sz="3200" dirty="0" smtClean="0"/>
              <a:t>I RODZICÓW </a:t>
            </a:r>
          </a:p>
          <a:p>
            <a:pPr algn="ctr"/>
            <a:r>
              <a:rPr lang="pl-PL" sz="3200" dirty="0" smtClean="0"/>
              <a:t>KLAS </a:t>
            </a:r>
            <a:r>
              <a:rPr lang="pl-PL" sz="3200" dirty="0" smtClean="0"/>
              <a:t>3 d, 5 b I 6 b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ILE CZASU DZIENNIE SPĘDZASZ </a:t>
            </a:r>
            <a:br>
              <a:rPr lang="pl-PL" sz="3200" dirty="0" smtClean="0"/>
            </a:br>
            <a:r>
              <a:rPr lang="pl-PL" sz="3200" dirty="0" smtClean="0"/>
              <a:t>RAZEM Z RODZICAMI?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1285860"/>
          <a:ext cx="8715404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W JAKIEJ FORMIE SPEDZASZ </a:t>
            </a:r>
            <a:r>
              <a:rPr lang="pl-PL" sz="2400" dirty="0" smtClean="0"/>
              <a:t>CZAS </a:t>
            </a:r>
            <a:r>
              <a:rPr lang="pl-PL" sz="2400" dirty="0" smtClean="0"/>
              <a:t>WOLNY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 smtClean="0"/>
              <a:t>RODZICAMI?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714356"/>
          <a:ext cx="8929718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CZY MASZ OBOWIĄZKI W DOMU?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32964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JEŻELI </a:t>
            </a:r>
            <a:r>
              <a:rPr lang="pl-PL" sz="3200" b="1" dirty="0" smtClean="0"/>
              <a:t>TAK</a:t>
            </a:r>
            <a:r>
              <a:rPr lang="pl-PL" sz="3200" dirty="0" smtClean="0"/>
              <a:t>, TO JAKIE?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285720" y="928670"/>
          <a:ext cx="8358246" cy="5545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>JAK CHCIAŁBYŚ SPĘDZAĆ </a:t>
            </a:r>
            <a:br>
              <a:rPr lang="pl-PL" sz="3600" dirty="0" smtClean="0"/>
            </a:br>
            <a:r>
              <a:rPr lang="pl-PL" sz="3600" dirty="0" smtClean="0"/>
              <a:t>CZAS WOLNY?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1285860"/>
          <a:ext cx="8858280" cy="5187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 jesteście Państwo zadowoleni z form wspólnego spędzania czasu wolnego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 smtClean="0"/>
              <a:t>dzieckiem?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5820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7467600" cy="4000528"/>
          </a:xfrm>
        </p:spPr>
        <p:txBody>
          <a:bodyPr>
            <a:normAutofit/>
          </a:bodyPr>
          <a:lstStyle/>
          <a:p>
            <a:pPr algn="ctr"/>
            <a:r>
              <a:rPr lang="pl-PL" sz="6600" dirty="0" smtClean="0"/>
              <a:t>Dziękuję wszystkim </a:t>
            </a:r>
            <a:br>
              <a:rPr lang="pl-PL" sz="6600" dirty="0" smtClean="0"/>
            </a:br>
            <a:r>
              <a:rPr lang="pl-PL" sz="6600" dirty="0" smtClean="0"/>
              <a:t>za uwagę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LICZBA  ANKIETOWANYCH</a:t>
            </a:r>
            <a:endParaRPr lang="pl-PL" dirty="0"/>
          </a:p>
        </p:txBody>
      </p:sp>
      <p:graphicFrame>
        <p:nvGraphicFramePr>
          <p:cNvPr id="11" name="Symbol zastępczy zawartości 10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7258" y="357166"/>
            <a:ext cx="778674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ILE CZASU DZIENNIE POŚWIĘCASZ </a:t>
            </a:r>
            <a:br>
              <a:rPr lang="pl-PL" sz="3200" dirty="0" smtClean="0"/>
            </a:br>
            <a:r>
              <a:rPr lang="pl-PL" sz="3200" dirty="0" smtClean="0"/>
              <a:t>NA NAUKĘ?</a:t>
            </a:r>
            <a:endParaRPr lang="pl-PL" sz="3200" dirty="0"/>
          </a:p>
        </p:txBody>
      </p:sp>
      <p:graphicFrame>
        <p:nvGraphicFramePr>
          <p:cNvPr id="6" name="Symbol zastępczy zawartości 7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97245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CZY KTOŚ W DOMU POMAGA </a:t>
            </a:r>
            <a:br>
              <a:rPr lang="pl-PL" sz="3200" dirty="0" smtClean="0"/>
            </a:br>
            <a:r>
              <a:rPr lang="pl-PL" sz="3200" dirty="0" smtClean="0"/>
              <a:t>CI W NAUCE?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JEŻELI </a:t>
            </a:r>
            <a:r>
              <a:rPr lang="pl-PL" sz="3200" b="1" dirty="0" smtClean="0"/>
              <a:t>TAK</a:t>
            </a:r>
            <a:r>
              <a:rPr lang="pl-PL" sz="3200" dirty="0" smtClean="0"/>
              <a:t>, TO KTO POMAGA CI </a:t>
            </a:r>
            <a:br>
              <a:rPr lang="pl-PL" sz="3200" dirty="0" smtClean="0"/>
            </a:br>
            <a:r>
              <a:rPr lang="pl-PL" sz="3200" dirty="0" smtClean="0"/>
              <a:t>W NAUCE?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5820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KIEDY MASZ CZAS WOLNY?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86766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 smtClean="0"/>
              <a:t>Z KIM NAJCZĘŚCIEJ SPĘDZASZ </a:t>
            </a:r>
            <a:br>
              <a:rPr lang="pl-PL" sz="3200" dirty="0" smtClean="0"/>
            </a:br>
            <a:r>
              <a:rPr lang="pl-PL" sz="3200" dirty="0" smtClean="0"/>
              <a:t>CZAS WOLNY?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868680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 smtClean="0"/>
              <a:t>W JAKI SPOSÓB NAJCHĘTNIEJ SPĘDZASZ CZAS WOLNY?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1071546"/>
          <a:ext cx="8643966" cy="5402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785818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/>
              <a:t>CZY UCZĘSZCZASZ NA JAKIEŚ ZORGANOZOWANE FORMY SPĘDZANIA CZASU?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0" y="1285860"/>
          <a:ext cx="8786842" cy="5187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</TotalTime>
  <Words>199</Words>
  <Application>Microsoft Office PowerPoint</Application>
  <PresentationFormat>Pokaz na ekranie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Wykusz</vt:lpstr>
      <vt:lpstr>WYNIKI ANKIETY  NA TEMAT SPĘDZANIA  CZASU WOLNEGO</vt:lpstr>
      <vt:lpstr>LICZBA  ANKIETOWANYCH</vt:lpstr>
      <vt:lpstr>ILE CZASU DZIENNIE POŚWIĘCASZ  NA NAUKĘ?</vt:lpstr>
      <vt:lpstr>CZY KTOŚ W DOMU POMAGA  CI W NAUCE?</vt:lpstr>
      <vt:lpstr>JEŻELI TAK, TO KTO POMAGA CI  W NAUCE?</vt:lpstr>
      <vt:lpstr>KIEDY MASZ CZAS WOLNY?</vt:lpstr>
      <vt:lpstr>Z KIM NAJCZĘŚCIEJ SPĘDZASZ  CZAS WOLNY?</vt:lpstr>
      <vt:lpstr>W JAKI SPOSÓB NAJCHĘTNIEJ SPĘDZASZ CZAS WOLNY?</vt:lpstr>
      <vt:lpstr>CZY UCZĘSZCZASZ NA JAKIEŚ ZORGANOZOWANE FORMY SPĘDZANIA CZASU?</vt:lpstr>
      <vt:lpstr>ILE CZASU DZIENNIE SPĘDZASZ  RAZEM Z RODZICAMI?</vt:lpstr>
      <vt:lpstr>W JAKIEJ FORMIE SPEDZASZ CZAS WOLNY  Z RODZICAMI?</vt:lpstr>
      <vt:lpstr>CZY MASZ OBOWIĄZKI W DOMU?</vt:lpstr>
      <vt:lpstr>JEŻELI TAK, TO JAKIE?</vt:lpstr>
      <vt:lpstr>JAK CHCIAŁBYŚ SPĘDZAĆ  CZAS WOLNY?</vt:lpstr>
      <vt:lpstr>Czy jesteście Państwo zadowoleni z form wspólnego spędzania czasu wolnego  z dzieckiem?</vt:lpstr>
      <vt:lpstr>Dziękuję wszystkim  za uwagę.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IBM</dc:creator>
  <cp:lastModifiedBy>IBM</cp:lastModifiedBy>
  <cp:revision>16</cp:revision>
  <dcterms:created xsi:type="dcterms:W3CDTF">2013-11-16T19:32:07Z</dcterms:created>
  <dcterms:modified xsi:type="dcterms:W3CDTF">2013-11-16T21:25:26Z</dcterms:modified>
</cp:coreProperties>
</file>